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embeddedFontLst>
    <p:embeddedFont>
      <p:font typeface="Proxima Nova" panose="02000506030000020004" pitchFamily="2" charset="0"/>
      <p:regular r:id="rId38"/>
      <p:bold r:id="rId39"/>
      <p:italic r:id="rId40"/>
      <p:boldItalic r:id="rId41"/>
    </p:embeddedFont>
    <p:embeddedFont>
      <p:font typeface="Raleway" panose="020B0503030101060003" pitchFamily="34" charset="77"/>
      <p:regular r:id="rId42"/>
      <p:bold r:id="rId43"/>
      <p:italic r:id="rId44"/>
      <p:boldItalic r:id="rId45"/>
    </p:embeddedFont>
    <p:embeddedFont>
      <p:font typeface="Roboto" panose="02000000000000000000" pitchFamily="2" charset="0"/>
      <p:regular r:id="rId46"/>
      <p:bold r:id="rId47"/>
      <p:italic r:id="rId48"/>
      <p:boldItalic r:id="rId49"/>
    </p:embeddedFont>
    <p:embeddedFont>
      <p:font typeface="Source Sans Pro" panose="020B0503030403020204" pitchFamily="34" charset="0"/>
      <p:regular r:id="rId50"/>
      <p:bold r:id="rId51"/>
      <p:italic r:id="rId52"/>
      <p:boldItalic r:id="rId53"/>
    </p:embeddedFont>
    <p:embeddedFont>
      <p:font typeface="Ubuntu" panose="020B050403060203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716">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374210-CA30-428A-AAD2-FECB1F2A8F57}">
  <a:tblStyle styleId="{9E374210-CA30-428A-AAD2-FECB1F2A8F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3D41025-7A15-43E8-A16D-A6D26A68117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pos="2716"/>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late.com/technology/2018/11/college-campuses-electric-scooters-bird-lime-razor.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insidehighered.com/news/2018/10/10/e-scooters-are-causing-safety-and-accessibility-headaches-campuses" TargetMode="External"/><Relationship Id="rId5" Type="http://schemas.openxmlformats.org/officeDocument/2006/relationships/hyperlink" Target="http://click.massmail.virginia.edu/?qs=acbb0176fa88f547e113eee1e8271b41700f213331944f819d67d9b22466b99eb445a5f93a65301357cbb04186b4b874176023ff7c036875" TargetMode="External"/><Relationship Id="rId4" Type="http://schemas.openxmlformats.org/officeDocument/2006/relationships/hyperlink" Target="http://click.massmail.virginia.edu/?qs=883a783ac16bfc9b72a71775c395b773db20391ceb9dfe577a20e220c7325f6ad75ef2bd187e2af70b379706457fcdb586e43dabb6249e7b"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cavalierdaily.com/article/2018/04/students-and-faculty-face-barriers-to-bikin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cvilletomorrow.org/articles/uva-bike-program-reports-growing-number-of-trip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bird.co/"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techcrunch.com/2018/09/20/bird-hits-10-million-scooter-rides/" TargetMode="External"/><Relationship Id="rId4" Type="http://schemas.openxmlformats.org/officeDocument/2006/relationships/hyperlink" Target="https://www.reuters.com/article/us-bird-funding/scooter-startup-bird-raises-300-million-in-latest-funding-round-idUSKBN1JO2N8"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Good morning everyone,</a:t>
            </a:r>
            <a:endParaRPr/>
          </a:p>
          <a:p>
            <a:pPr marL="0" lvl="0" indent="0" algn="l" rtl="0">
              <a:spcBef>
                <a:spcPts val="0"/>
              </a:spcBef>
              <a:spcAft>
                <a:spcPts val="0"/>
              </a:spcAft>
              <a:buNone/>
            </a:pPr>
            <a:endParaRPr/>
          </a:p>
          <a:p>
            <a:pPr marL="0" lvl="0" indent="0" algn="l" rtl="0">
              <a:spcBef>
                <a:spcPts val="0"/>
              </a:spcBef>
              <a:spcAft>
                <a:spcPts val="0"/>
              </a:spcAft>
              <a:buNone/>
            </a:pPr>
            <a:r>
              <a:rPr lang="en"/>
              <a:t>This past month the city of charlottesville approved a pilot program for the operation of electric scooters in the city.  — allowing interested companies to file proposals for servicing the area. </a:t>
            </a:r>
            <a:endParaRPr/>
          </a:p>
          <a:p>
            <a:pPr marL="0" lvl="0" indent="0" algn="l" rtl="0">
              <a:spcBef>
                <a:spcPts val="0"/>
              </a:spcBef>
              <a:spcAft>
                <a:spcPts val="0"/>
              </a:spcAft>
              <a:buNone/>
            </a:pPr>
            <a:endParaRPr/>
          </a:p>
          <a:p>
            <a:pPr marL="0" lvl="0" indent="0" algn="l" rtl="0">
              <a:spcBef>
                <a:spcPts val="0"/>
              </a:spcBef>
              <a:spcAft>
                <a:spcPts val="0"/>
              </a:spcAft>
              <a:buNone/>
            </a:pPr>
            <a:r>
              <a:rPr lang="en"/>
              <a:t>Today, as the business analytics team, we’re here to provide Bird, a burgeoning e-scooter company, with strategies on entering Charlottesville’s market and structuring a successful pilot program. My name is Vivian Kim </a:t>
            </a:r>
            <a:r>
              <a:rPr lang="en">
                <a:solidFill>
                  <a:schemeClr val="dk2"/>
                </a:solidFill>
              </a:rPr>
              <a:t>and these are my teammates --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46203b10fd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46203b10f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we move to the market section,</a:t>
            </a:r>
            <a:endParaRPr/>
          </a:p>
          <a:p>
            <a:pPr marL="0" lvl="0" indent="0" algn="l" rtl="0">
              <a:spcBef>
                <a:spcPts val="0"/>
              </a:spcBef>
              <a:spcAft>
                <a:spcPts val="0"/>
              </a:spcAft>
              <a:buNone/>
            </a:pPr>
            <a:r>
              <a:rPr lang="en"/>
              <a:t>As you can see the horizontal axis shows </a:t>
            </a:r>
            <a:endParaRPr/>
          </a:p>
          <a:p>
            <a:pPr marL="0" lvl="0" indent="0" algn="l" rtl="0">
              <a:spcBef>
                <a:spcPts val="0"/>
              </a:spcBef>
              <a:spcAft>
                <a:spcPts val="0"/>
              </a:spcAft>
              <a:buClr>
                <a:schemeClr val="dk2"/>
              </a:buClr>
              <a:buSzPts val="1100"/>
              <a:buFont typeface="Arial"/>
              <a:buNone/>
            </a:pPr>
            <a:r>
              <a:rPr lang="en">
                <a:solidFill>
                  <a:schemeClr val="dk2"/>
                </a:solidFill>
              </a:rPr>
              <a:t>Accessible = how easy it is to find or order this mode of transport</a:t>
            </a:r>
            <a:endParaRPr/>
          </a:p>
          <a:p>
            <a:pPr marL="0" lvl="0" indent="0" algn="l" rtl="0">
              <a:spcBef>
                <a:spcPts val="0"/>
              </a:spcBef>
              <a:spcAft>
                <a:spcPts val="0"/>
              </a:spcAft>
              <a:buNone/>
            </a:pPr>
            <a:r>
              <a:rPr lang="en"/>
              <a:t>The vertical axis shows</a:t>
            </a:r>
            <a:endParaRPr/>
          </a:p>
          <a:p>
            <a:pPr marL="0" lvl="0" indent="0" algn="l" rtl="0">
              <a:spcBef>
                <a:spcPts val="0"/>
              </a:spcBef>
              <a:spcAft>
                <a:spcPts val="0"/>
              </a:spcAft>
              <a:buNone/>
            </a:pPr>
            <a:r>
              <a:rPr lang="en">
                <a:solidFill>
                  <a:schemeClr val="dk2"/>
                </a:solidFill>
              </a:rPr>
              <a:t>User experience = how enjoyable the experience of actually using that mode of transportation is</a:t>
            </a:r>
            <a:endParaRPr/>
          </a:p>
          <a:p>
            <a:pPr marL="0" lvl="0" indent="0" algn="l" rtl="0">
              <a:spcBef>
                <a:spcPts val="0"/>
              </a:spcBef>
              <a:spcAft>
                <a:spcPts val="0"/>
              </a:spcAft>
              <a:buNone/>
            </a:pPr>
            <a:endParaRPr/>
          </a:p>
          <a:p>
            <a:pPr marL="0" lvl="0" indent="0" algn="l" rtl="0">
              <a:spcBef>
                <a:spcPts val="0"/>
              </a:spcBef>
              <a:spcAft>
                <a:spcPts val="0"/>
              </a:spcAft>
              <a:buNone/>
            </a:pPr>
            <a:r>
              <a:rPr lang="en"/>
              <a:t>This  2 by 2 metrics is based on our survey of 173 UVa students                                                                                  </a:t>
            </a:r>
            <a:endParaRPr/>
          </a:p>
          <a:p>
            <a:pPr marL="0" lvl="0" indent="0" algn="l" rtl="0">
              <a:spcBef>
                <a:spcPts val="0"/>
              </a:spcBef>
              <a:spcAft>
                <a:spcPts val="0"/>
              </a:spcAft>
              <a:buNone/>
            </a:pPr>
            <a:r>
              <a:rPr lang="en"/>
              <a:t>Our most popular public transportation are UVA Buses</a:t>
            </a:r>
            <a:endParaRPr/>
          </a:p>
          <a:p>
            <a:pPr marL="0" lvl="0" indent="0" algn="l" rtl="0">
              <a:spcBef>
                <a:spcPts val="0"/>
              </a:spcBef>
              <a:spcAft>
                <a:spcPts val="0"/>
              </a:spcAft>
              <a:buNone/>
            </a:pPr>
            <a:r>
              <a:rPr lang="en"/>
              <a:t>65% of student often use UVA bus system to get around UVA.</a:t>
            </a:r>
            <a:endParaRPr/>
          </a:p>
          <a:p>
            <a:pPr marL="0" lvl="0" indent="0" algn="l" rtl="0">
              <a:spcBef>
                <a:spcPts val="0"/>
              </a:spcBef>
              <a:spcAft>
                <a:spcPts val="0"/>
              </a:spcAft>
              <a:buNone/>
            </a:pPr>
            <a:r>
              <a:rPr lang="en"/>
              <a:t>And 17% of people often use Uber or Left.</a:t>
            </a:r>
            <a:endParaRPr/>
          </a:p>
          <a:p>
            <a:pPr marL="0" lvl="0" indent="0" algn="l" rtl="0">
              <a:spcBef>
                <a:spcPts val="0"/>
              </a:spcBef>
              <a:spcAft>
                <a:spcPts val="0"/>
              </a:spcAft>
              <a:buNone/>
            </a:pPr>
            <a:r>
              <a:rPr lang="en"/>
              <a:t>While only 0.6% of student used Ubike.</a:t>
            </a:r>
            <a:endParaRPr/>
          </a:p>
          <a:p>
            <a:pPr marL="0" lvl="0" indent="0" algn="l" rtl="0">
              <a:spcBef>
                <a:spcPts val="0"/>
              </a:spcBef>
              <a:spcAft>
                <a:spcPts val="0"/>
              </a:spcAft>
              <a:buNone/>
            </a:pPr>
            <a:endParaRPr/>
          </a:p>
          <a:p>
            <a:pPr marL="0" lvl="0" indent="0" algn="l" rtl="0">
              <a:spcBef>
                <a:spcPts val="0"/>
              </a:spcBef>
              <a:spcAft>
                <a:spcPts val="0"/>
              </a:spcAft>
              <a:buNone/>
            </a:pPr>
            <a:r>
              <a:rPr lang="en"/>
              <a:t>Aside from public transportation, student also like to walking due to it’s 0 costs and easy to access, </a:t>
            </a:r>
            <a:endParaRPr/>
          </a:p>
          <a:p>
            <a:pPr marL="0" lvl="0" indent="0" algn="l" rtl="0">
              <a:spcBef>
                <a:spcPts val="0"/>
              </a:spcBef>
              <a:spcAft>
                <a:spcPts val="0"/>
              </a:spcAft>
              <a:buNone/>
            </a:pPr>
            <a:r>
              <a:rPr lang="en"/>
              <a:t>And  drive their personal car or bike and carpooling as a supplement from the public transportations.</a:t>
            </a:r>
            <a:endParaRPr/>
          </a:p>
          <a:p>
            <a:pPr marL="0" lvl="0" indent="0" algn="l" rtl="0">
              <a:spcBef>
                <a:spcPts val="0"/>
              </a:spcBef>
              <a:spcAft>
                <a:spcPts val="0"/>
              </a:spcAft>
              <a:buNone/>
            </a:pPr>
            <a:endParaRPr/>
          </a:p>
          <a:p>
            <a:pPr marL="0" lvl="0" indent="0" algn="l" rtl="0">
              <a:spcBef>
                <a:spcPts val="0"/>
              </a:spcBef>
              <a:spcAft>
                <a:spcPts val="0"/>
              </a:spcAft>
              <a:buNone/>
            </a:pPr>
            <a:r>
              <a:rPr lang="en"/>
              <a:t>In a such a competitive market, Bird should position itself carefully by provide a highly positive user experience and accessible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6203b10f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46203b10f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we moved to UVA transportation market,</a:t>
            </a:r>
            <a:endParaRPr/>
          </a:p>
          <a:p>
            <a:pPr marL="0" lvl="0" indent="0" algn="l" rtl="0">
              <a:spcBef>
                <a:spcPts val="0"/>
              </a:spcBef>
              <a:spcAft>
                <a:spcPts val="0"/>
              </a:spcAft>
              <a:buNone/>
            </a:pPr>
            <a:r>
              <a:rPr lang="en"/>
              <a:t>We can see the graph shows the Affordability, accessibility and User experience of most popular transportation in the UVA community </a:t>
            </a:r>
            <a:endParaRPr/>
          </a:p>
          <a:p>
            <a:pPr marL="0" lvl="0" indent="0" algn="l" rtl="0">
              <a:spcBef>
                <a:spcPts val="0"/>
              </a:spcBef>
              <a:spcAft>
                <a:spcPts val="0"/>
              </a:spcAft>
              <a:buNone/>
            </a:pPr>
            <a:endParaRPr/>
          </a:p>
          <a:p>
            <a:pPr marL="0" lvl="0" indent="0" algn="l" rtl="0">
              <a:spcBef>
                <a:spcPts val="0"/>
              </a:spcBef>
              <a:spcAft>
                <a:spcPts val="0"/>
              </a:spcAft>
              <a:buNone/>
            </a:pPr>
            <a:r>
              <a:rPr lang="en"/>
              <a:t>Do a graphic on this slide with the green dots as potential opportunities on affordability and convenience’</a:t>
            </a:r>
            <a:endParaRPr>
              <a:solidFill>
                <a:schemeClr val="dk2"/>
              </a:solidFill>
            </a:endParaRPr>
          </a:p>
          <a:p>
            <a:pPr marL="0" lvl="0" indent="0" algn="l" rtl="0">
              <a:spcBef>
                <a:spcPts val="0"/>
              </a:spcBef>
              <a:spcAft>
                <a:spcPts val="0"/>
              </a:spcAft>
              <a:buClr>
                <a:schemeClr val="dk2"/>
              </a:buClr>
              <a:buSzPts val="1100"/>
              <a:buFont typeface="Arial"/>
              <a:buNone/>
            </a:pPr>
            <a:r>
              <a:rPr lang="en">
                <a:solidFill>
                  <a:schemeClr val="dk2"/>
                </a:solidFill>
              </a:rPr>
              <a:t>User experience = how enjoyable the experience of actually using that mode of transportation is</a:t>
            </a:r>
            <a:endParaRPr>
              <a:solidFill>
                <a:schemeClr val="dk2"/>
              </a:solidFill>
            </a:endParaRPr>
          </a:p>
          <a:p>
            <a:pPr marL="0" lvl="0" indent="0" algn="l" rtl="0">
              <a:spcBef>
                <a:spcPts val="0"/>
              </a:spcBef>
              <a:spcAft>
                <a:spcPts val="0"/>
              </a:spcAft>
              <a:buClr>
                <a:schemeClr val="dk2"/>
              </a:buClr>
              <a:buSzPts val="1100"/>
              <a:buFont typeface="Arial"/>
              <a:buNone/>
            </a:pPr>
            <a:r>
              <a:rPr lang="en">
                <a:solidFill>
                  <a:schemeClr val="dk2"/>
                </a:solidFill>
              </a:rPr>
              <a:t>Accessible = how easy it is to find or order this mode of transport</a:t>
            </a:r>
            <a:endParaRPr>
              <a:solidFill>
                <a:schemeClr val="dk2"/>
              </a:solidFill>
            </a:endParaRPr>
          </a:p>
          <a:p>
            <a:pPr marL="0" lvl="0" indent="0" algn="l" rtl="0">
              <a:spcBef>
                <a:spcPts val="0"/>
              </a:spcBef>
              <a:spcAft>
                <a:spcPts val="0"/>
              </a:spcAft>
              <a:buClr>
                <a:schemeClr val="dk2"/>
              </a:buClr>
              <a:buSzPts val="1100"/>
              <a:buFont typeface="Arial"/>
              <a:buNone/>
            </a:pPr>
            <a:endParaRPr>
              <a:solidFill>
                <a:schemeClr val="dk2"/>
              </a:solidFill>
            </a:endParaRPr>
          </a:p>
          <a:p>
            <a:pPr marL="0" lvl="0" indent="0" algn="l" rtl="0">
              <a:spcBef>
                <a:spcPts val="0"/>
              </a:spcBef>
              <a:spcAft>
                <a:spcPts val="0"/>
              </a:spcAft>
              <a:buClr>
                <a:schemeClr val="dk2"/>
              </a:buClr>
              <a:buSzPts val="1100"/>
              <a:buFont typeface="Arial"/>
              <a:buNone/>
            </a:pPr>
            <a:endParaRPr>
              <a:solidFill>
                <a:schemeClr val="dk2"/>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46294cabc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46294cabc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The </a:t>
            </a:r>
            <a:r>
              <a:rPr lang="en">
                <a:solidFill>
                  <a:schemeClr val="dk2"/>
                </a:solidFill>
              </a:rPr>
              <a:t> biggest frustration with current transportation For students who take uva transportation zero times per week, </a:t>
            </a:r>
            <a:endParaRPr>
              <a:solidFill>
                <a:schemeClr val="dk2"/>
              </a:solidFill>
            </a:endParaRPr>
          </a:p>
          <a:p>
            <a:pPr marL="0" lvl="0" indent="0" algn="l" rtl="0">
              <a:spcBef>
                <a:spcPts val="0"/>
              </a:spcBef>
              <a:spcAft>
                <a:spcPts val="0"/>
              </a:spcAft>
              <a:buClr>
                <a:schemeClr val="dk2"/>
              </a:buClr>
              <a:buSzPts val="1100"/>
              <a:buFont typeface="Arial"/>
              <a:buNone/>
            </a:pPr>
            <a:r>
              <a:rPr lang="en">
                <a:solidFill>
                  <a:schemeClr val="dk2"/>
                </a:solidFill>
              </a:rPr>
              <a:t>was that transportation options aren’t available at locations that are convenient to where they live. </a:t>
            </a:r>
            <a:endParaRPr>
              <a:solidFill>
                <a:schemeClr val="dk2"/>
              </a:solidFill>
            </a:endParaRPr>
          </a:p>
          <a:p>
            <a:pPr marL="0" lvl="0" indent="0" algn="l" rtl="0">
              <a:spcBef>
                <a:spcPts val="0"/>
              </a:spcBef>
              <a:spcAft>
                <a:spcPts val="0"/>
              </a:spcAft>
              <a:buClr>
                <a:schemeClr val="dk2"/>
              </a:buClr>
              <a:buSzPts val="1100"/>
              <a:buFont typeface="Arial"/>
              <a:buNone/>
            </a:pPr>
            <a:r>
              <a:rPr lang="en">
                <a:solidFill>
                  <a:schemeClr val="dk2"/>
                </a:solidFill>
              </a:rPr>
              <a:t>For students who take uva transport over five times per week, </a:t>
            </a:r>
            <a:endParaRPr>
              <a:solidFill>
                <a:schemeClr val="dk2"/>
              </a:solidFill>
            </a:endParaRPr>
          </a:p>
          <a:p>
            <a:pPr marL="0" lvl="0" indent="0" algn="l" rtl="0">
              <a:spcBef>
                <a:spcPts val="0"/>
              </a:spcBef>
              <a:spcAft>
                <a:spcPts val="0"/>
              </a:spcAft>
              <a:buClr>
                <a:schemeClr val="dk2"/>
              </a:buClr>
              <a:buSzPts val="1100"/>
              <a:buFont typeface="Arial"/>
              <a:buNone/>
            </a:pPr>
            <a:r>
              <a:rPr lang="en">
                <a:solidFill>
                  <a:schemeClr val="dk2"/>
                </a:solidFill>
              </a:rPr>
              <a:t>their biggest frustration was that uva transportation options are not available at the times that they need them. </a:t>
            </a:r>
            <a:endParaRPr>
              <a:solidFill>
                <a:schemeClr val="dk2"/>
              </a:solidFill>
            </a:endParaRPr>
          </a:p>
          <a:p>
            <a:pPr marL="0" lvl="0" indent="0" algn="l" rtl="0">
              <a:spcBef>
                <a:spcPts val="0"/>
              </a:spcBef>
              <a:spcAft>
                <a:spcPts val="0"/>
              </a:spcAft>
              <a:buClr>
                <a:schemeClr val="dk2"/>
              </a:buClr>
              <a:buSzPts val="1100"/>
              <a:buFont typeface="Arial"/>
              <a:buNone/>
            </a:pPr>
            <a:endParaRPr>
              <a:solidFill>
                <a:schemeClr val="dk2"/>
              </a:solidFill>
            </a:endParaRPr>
          </a:p>
          <a:p>
            <a:pPr marL="0" lvl="0" indent="0" algn="l" rtl="0">
              <a:spcBef>
                <a:spcPts val="0"/>
              </a:spcBef>
              <a:spcAft>
                <a:spcPts val="0"/>
              </a:spcAft>
              <a:buClr>
                <a:schemeClr val="dk2"/>
              </a:buClr>
              <a:buSzPts val="1100"/>
              <a:buFont typeface="Arial"/>
              <a:buNone/>
            </a:pPr>
            <a:endParaRPr>
              <a:solidFill>
                <a:schemeClr val="dk2"/>
              </a:solidFill>
            </a:endParaRPr>
          </a:p>
          <a:p>
            <a:pPr marL="0" lvl="0" indent="0" algn="l" rtl="0">
              <a:spcBef>
                <a:spcPts val="0"/>
              </a:spcBef>
              <a:spcAft>
                <a:spcPts val="0"/>
              </a:spcAft>
              <a:buClr>
                <a:schemeClr val="dk2"/>
              </a:buClr>
              <a:buSzPts val="1100"/>
              <a:buFont typeface="Arial"/>
              <a:buNone/>
            </a:pPr>
            <a:endParaRPr>
              <a:solidFill>
                <a:schemeClr val="dk2"/>
              </a:solidFill>
            </a:endParaRPr>
          </a:p>
          <a:p>
            <a:pPr marL="0" lvl="0" indent="0" algn="l" rtl="0">
              <a:spcBef>
                <a:spcPts val="0"/>
              </a:spcBef>
              <a:spcAft>
                <a:spcPts val="0"/>
              </a:spcAft>
              <a:buClr>
                <a:schemeClr val="dk2"/>
              </a:buClr>
              <a:buSzPts val="1100"/>
              <a:buFont typeface="Arial"/>
              <a:buNone/>
            </a:pPr>
            <a:endParaRPr>
              <a:solidFill>
                <a:schemeClr val="dk2"/>
              </a:solidFill>
            </a:endParaRPr>
          </a:p>
          <a:p>
            <a:pPr marL="0" lvl="0" indent="0" algn="l" rtl="0">
              <a:spcBef>
                <a:spcPts val="0"/>
              </a:spcBef>
              <a:spcAft>
                <a:spcPts val="0"/>
              </a:spcAft>
              <a:buClr>
                <a:schemeClr val="dk2"/>
              </a:buClr>
              <a:buSzPts val="1100"/>
              <a:buFont typeface="Arial"/>
              <a:buNone/>
            </a:pPr>
            <a:endParaRPr>
              <a:solidFill>
                <a:schemeClr val="dk2"/>
              </a:solidFill>
            </a:endParaRPr>
          </a:p>
          <a:p>
            <a:pPr marL="0" lvl="0" indent="0" algn="l" rtl="0">
              <a:spcBef>
                <a:spcPts val="0"/>
              </a:spcBef>
              <a:spcAft>
                <a:spcPts val="0"/>
              </a:spcAft>
              <a:buClr>
                <a:schemeClr val="dk2"/>
              </a:buClr>
              <a:buSzPts val="1100"/>
              <a:buFont typeface="Arial"/>
              <a:buNone/>
            </a:pPr>
            <a:endParaRPr>
              <a:solidFill>
                <a:schemeClr val="dk2"/>
              </a:solidFill>
            </a:endParaRPr>
          </a:p>
          <a:p>
            <a:pPr marL="0" lvl="0" indent="0" algn="l" rtl="0">
              <a:spcBef>
                <a:spcPts val="0"/>
              </a:spcBef>
              <a:spcAft>
                <a:spcPts val="0"/>
              </a:spcAft>
              <a:buClr>
                <a:schemeClr val="dk2"/>
              </a:buClr>
              <a:buSzPts val="1100"/>
              <a:buFont typeface="Arial"/>
              <a:buNone/>
            </a:pPr>
            <a:endParaRPr>
              <a:solidFill>
                <a:schemeClr val="dk2"/>
              </a:solidFill>
            </a:endParaRPr>
          </a:p>
          <a:p>
            <a:pPr marL="0" lvl="0" indent="0" algn="l" rtl="0">
              <a:spcBef>
                <a:spcPts val="0"/>
              </a:spcBef>
              <a:spcAft>
                <a:spcPts val="0"/>
              </a:spcAft>
              <a:buClr>
                <a:schemeClr val="dk2"/>
              </a:buClr>
              <a:buSzPts val="1100"/>
              <a:buFont typeface="Arial"/>
              <a:buNone/>
            </a:pPr>
            <a:endParaRPr/>
          </a:p>
          <a:p>
            <a:pPr marL="0" lvl="0" indent="0" algn="l" rtl="0">
              <a:spcBef>
                <a:spcPts val="0"/>
              </a:spcBef>
              <a:spcAft>
                <a:spcPts val="0"/>
              </a:spcAft>
              <a:buClr>
                <a:schemeClr val="dk2"/>
              </a:buClr>
              <a:buSzPts val="1100"/>
              <a:buFont typeface="Arial"/>
              <a:buNone/>
            </a:pPr>
            <a:r>
              <a:rPr lang="en"/>
              <a:t>For students who take uva transportation zero times per week, </a:t>
            </a:r>
            <a:endParaRPr/>
          </a:p>
          <a:p>
            <a:pPr marL="0" lvl="0" indent="0" algn="l" rtl="0">
              <a:spcBef>
                <a:spcPts val="0"/>
              </a:spcBef>
              <a:spcAft>
                <a:spcPts val="0"/>
              </a:spcAft>
              <a:buClr>
                <a:schemeClr val="dk2"/>
              </a:buClr>
              <a:buSzPts val="1100"/>
              <a:buFont typeface="Arial"/>
              <a:buNone/>
            </a:pPr>
            <a:r>
              <a:rPr lang="en"/>
              <a:t>their biggest frustration with current options at UVA was that transportation options aren’t available at locations that are convenient to where they live. </a:t>
            </a:r>
            <a:endParaRPr/>
          </a:p>
          <a:p>
            <a:pPr marL="0" lvl="0" indent="0" algn="l" rtl="0">
              <a:spcBef>
                <a:spcPts val="0"/>
              </a:spcBef>
              <a:spcAft>
                <a:spcPts val="0"/>
              </a:spcAft>
              <a:buClr>
                <a:schemeClr val="dk2"/>
              </a:buClr>
              <a:buSzPts val="1100"/>
              <a:buFont typeface="Arial"/>
              <a:buNone/>
            </a:pPr>
            <a:r>
              <a:rPr lang="en"/>
              <a:t>For students who take uva transport over five times per week, </a:t>
            </a:r>
            <a:endParaRPr/>
          </a:p>
          <a:p>
            <a:pPr marL="0" lvl="0" indent="0" algn="l" rtl="0">
              <a:spcBef>
                <a:spcPts val="0"/>
              </a:spcBef>
              <a:spcAft>
                <a:spcPts val="0"/>
              </a:spcAft>
              <a:buClr>
                <a:schemeClr val="dk2"/>
              </a:buClr>
              <a:buSzPts val="1100"/>
              <a:buFont typeface="Arial"/>
              <a:buNone/>
            </a:pPr>
            <a:r>
              <a:rPr lang="en"/>
              <a:t>their biggest frustration was that uva transportation options are not available at the times that they need them. </a:t>
            </a:r>
            <a:endParaRPr/>
          </a:p>
          <a:p>
            <a:pPr marL="0" lvl="0" indent="0" algn="l" rtl="0">
              <a:spcBef>
                <a:spcPts val="0"/>
              </a:spcBef>
              <a:spcAft>
                <a:spcPts val="0"/>
              </a:spcAft>
              <a:buClr>
                <a:schemeClr val="dk2"/>
              </a:buClr>
              <a:buSzPts val="1100"/>
              <a:buFont typeface="Arial"/>
              <a:buNone/>
            </a:pPr>
            <a:endParaRPr/>
          </a:p>
          <a:p>
            <a:pPr marL="0" lvl="0" indent="0" algn="l" rtl="0">
              <a:spcBef>
                <a:spcPts val="0"/>
              </a:spcBef>
              <a:spcAft>
                <a:spcPts val="0"/>
              </a:spcAft>
              <a:buClr>
                <a:schemeClr val="dk2"/>
              </a:buClr>
              <a:buSzPts val="1100"/>
              <a:buFont typeface="Arial"/>
              <a:buNone/>
            </a:pPr>
            <a:endParaRPr>
              <a:solidFill>
                <a:schemeClr val="dk2"/>
              </a:solidFill>
            </a:endParaRPr>
          </a:p>
          <a:p>
            <a:pPr marL="0" lvl="0" indent="0" algn="l" rtl="0">
              <a:spcBef>
                <a:spcPts val="0"/>
              </a:spcBef>
              <a:spcAft>
                <a:spcPts val="0"/>
              </a:spcAft>
              <a:buClr>
                <a:schemeClr val="dk2"/>
              </a:buClr>
              <a:buSzPts val="1100"/>
              <a:buFont typeface="Arial"/>
              <a:buNone/>
            </a:pPr>
            <a:r>
              <a:rPr lang="en">
                <a:solidFill>
                  <a:schemeClr val="dk2"/>
                </a:solidFill>
              </a:rPr>
              <a:t>UVA transport options are.</a:t>
            </a:r>
            <a:endParaRPr>
              <a:solidFill>
                <a:schemeClr val="dk2"/>
              </a:solidFill>
            </a:endParaRPr>
          </a:p>
          <a:p>
            <a:pPr marL="0" lvl="0" indent="0" algn="l" rtl="0">
              <a:spcBef>
                <a:spcPts val="0"/>
              </a:spcBef>
              <a:spcAft>
                <a:spcPts val="0"/>
              </a:spcAft>
              <a:buClr>
                <a:schemeClr val="dk2"/>
              </a:buClr>
              <a:buSzPts val="1100"/>
              <a:buFont typeface="Arial"/>
              <a:buNone/>
            </a:pPr>
            <a:r>
              <a:rPr lang="en">
                <a:solidFill>
                  <a:schemeClr val="dk2"/>
                </a:solidFill>
              </a:rPr>
              <a:t>Current transportation options are the UTS bus system and UBike. </a:t>
            </a:r>
            <a:endParaRPr>
              <a:solidFill>
                <a:schemeClr val="dk2"/>
              </a:solidFill>
            </a:endParaRPr>
          </a:p>
          <a:p>
            <a:pPr marL="0" lvl="0" indent="0" algn="l" rtl="0">
              <a:spcBef>
                <a:spcPts val="0"/>
              </a:spcBef>
              <a:spcAft>
                <a:spcPts val="0"/>
              </a:spcAft>
              <a:buClr>
                <a:schemeClr val="dk2"/>
              </a:buClr>
              <a:buSzPts val="1100"/>
              <a:buFont typeface="Arial"/>
              <a:buNone/>
            </a:pPr>
            <a:endParaRPr>
              <a:solidFill>
                <a:schemeClr val="dk2"/>
              </a:solidFill>
            </a:endParaRPr>
          </a:p>
          <a:p>
            <a:pPr marL="0" lvl="0" indent="0" algn="l" rtl="0">
              <a:spcBef>
                <a:spcPts val="0"/>
              </a:spcBef>
              <a:spcAft>
                <a:spcPts val="0"/>
              </a:spcAft>
              <a:buClr>
                <a:schemeClr val="dk2"/>
              </a:buClr>
              <a:buSzPts val="1100"/>
              <a:buFont typeface="Arial"/>
              <a:buNone/>
            </a:pPr>
            <a:r>
              <a:rPr lang="en">
                <a:solidFill>
                  <a:schemeClr val="dk2"/>
                </a:solidFill>
              </a:rPr>
              <a:t>Students who take uva transport more than five times per week had a different frustration. </a:t>
            </a:r>
            <a:endParaRPr>
              <a:solidFill>
                <a:schemeClr val="dk2"/>
              </a:solidFill>
            </a:endParaRPr>
          </a:p>
          <a:p>
            <a:pPr marL="0" lvl="0" indent="0" algn="l" rtl="0">
              <a:spcBef>
                <a:spcPts val="0"/>
              </a:spcBef>
              <a:spcAft>
                <a:spcPts val="0"/>
              </a:spcAft>
              <a:buClr>
                <a:schemeClr val="dk2"/>
              </a:buClr>
              <a:buSzPts val="1100"/>
              <a:buFont typeface="Arial"/>
              <a:buNone/>
            </a:pPr>
            <a:endParaRPr>
              <a:solidFill>
                <a:schemeClr val="dk2"/>
              </a:solidFill>
            </a:endParaRPr>
          </a:p>
          <a:p>
            <a:pPr marL="0" lvl="0" indent="0" algn="l" rtl="0">
              <a:spcBef>
                <a:spcPts val="0"/>
              </a:spcBef>
              <a:spcAft>
                <a:spcPts val="0"/>
              </a:spcAft>
              <a:buClr>
                <a:schemeClr val="dk2"/>
              </a:buClr>
              <a:buSzPts val="1100"/>
              <a:buFont typeface="Arial"/>
              <a:buNone/>
            </a:pPr>
            <a:r>
              <a:rPr lang="en">
                <a:solidFill>
                  <a:schemeClr val="dk2"/>
                </a:solidFill>
              </a:rPr>
              <a:t>One of the questions in our survey asked students what their biggest frustrations with UVA transportation such like  UTS bus system and UBike.</a:t>
            </a:r>
            <a:endParaRPr>
              <a:solidFill>
                <a:schemeClr val="dk2"/>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46294cabc0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46294cabc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Students who used uva transport zero times per week were more likely to have a positive opinion of Bird</a:t>
            </a:r>
            <a:endParaRPr>
              <a:solidFill>
                <a:schemeClr val="dk2"/>
              </a:solidFill>
            </a:endParaRPr>
          </a:p>
          <a:p>
            <a:pPr marL="0" lvl="0" indent="0" algn="l" rtl="0">
              <a:spcBef>
                <a:spcPts val="0"/>
              </a:spcBef>
              <a:spcAft>
                <a:spcPts val="0"/>
              </a:spcAft>
              <a:buClr>
                <a:schemeClr val="dk2"/>
              </a:buClr>
              <a:buSzPts val="1100"/>
              <a:buFont typeface="Arial"/>
              <a:buNone/>
            </a:pPr>
            <a:r>
              <a:rPr lang="en">
                <a:solidFill>
                  <a:schemeClr val="dk2"/>
                </a:solidFill>
              </a:rPr>
              <a:t>Students who used it over 5 times per week were unsure of their opinion of Bird </a:t>
            </a:r>
            <a:endParaRPr>
              <a:solidFill>
                <a:schemeClr val="dk2"/>
              </a:solidFill>
            </a:endParaRPr>
          </a:p>
          <a:p>
            <a:pPr marL="0" lvl="0" indent="0" algn="l" rtl="0">
              <a:spcBef>
                <a:spcPts val="0"/>
              </a:spcBef>
              <a:spcAft>
                <a:spcPts val="0"/>
              </a:spcAft>
              <a:buClr>
                <a:schemeClr val="dk2"/>
              </a:buClr>
              <a:buSzPts val="1100"/>
              <a:buFont typeface="Arial"/>
              <a:buNone/>
            </a:pPr>
            <a:r>
              <a:rPr lang="en">
                <a:solidFill>
                  <a:schemeClr val="dk2"/>
                </a:solidFill>
              </a:rPr>
              <a:t>Based on these results, it is crucial that we cater solutions to these preferences. </a:t>
            </a:r>
            <a:endParaRPr>
              <a:solidFill>
                <a:schemeClr val="dk2"/>
              </a:solidFill>
            </a:endParaRPr>
          </a:p>
          <a:p>
            <a:pPr marL="0" lvl="0" indent="0" algn="l" rtl="0">
              <a:spcBef>
                <a:spcPts val="0"/>
              </a:spcBef>
              <a:spcAft>
                <a:spcPts val="0"/>
              </a:spcAft>
              <a:buClr>
                <a:schemeClr val="dk2"/>
              </a:buClr>
              <a:buSzPts val="1100"/>
              <a:buFont typeface="Arial"/>
              <a:buNone/>
            </a:pPr>
            <a:r>
              <a:rPr lang="en">
                <a:solidFill>
                  <a:schemeClr val="dk2"/>
                </a:solidFill>
              </a:rPr>
              <a:t>We need to advertise that Bird scooters are in convenient locations AND we need to incorporate positive brand messaging in our launch of Bird at UVA. </a:t>
            </a:r>
            <a:endParaRPr>
              <a:solidFill>
                <a:schemeClr val="dk2"/>
              </a:solidFill>
            </a:endParaRPr>
          </a:p>
          <a:p>
            <a:pPr marL="0" lvl="0" indent="0" algn="l" rtl="0">
              <a:spcBef>
                <a:spcPts val="0"/>
              </a:spcBef>
              <a:spcAft>
                <a:spcPts val="0"/>
              </a:spcAft>
              <a:buClr>
                <a:schemeClr val="dk2"/>
              </a:buClr>
              <a:buSzPts val="1100"/>
              <a:buFont typeface="Arial"/>
              <a:buNone/>
            </a:pPr>
            <a:endParaRPr>
              <a:solidFill>
                <a:schemeClr val="dk2"/>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2"/>
                </a:solidFill>
              </a:rPr>
              <a:t>Other survey questions we had asked for students current opinion of Bird and asked what transportation options students use most often. </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r>
              <a:rPr lang="en">
                <a:solidFill>
                  <a:schemeClr val="dk2"/>
                </a:solidFill>
              </a:rPr>
              <a:t>The results of these questions varied based on how many times students use uva transportation options. </a:t>
            </a:r>
            <a:endParaRPr>
              <a:solidFill>
                <a:schemeClr val="dk2"/>
              </a:solidFill>
            </a:endParaRPr>
          </a:p>
          <a:p>
            <a:pPr marL="0" lvl="0" indent="0" algn="l" rtl="0">
              <a:spcBef>
                <a:spcPts val="0"/>
              </a:spcBef>
              <a:spcAft>
                <a:spcPts val="0"/>
              </a:spcAft>
              <a:buNone/>
            </a:pPr>
            <a:r>
              <a:rPr lang="en">
                <a:solidFill>
                  <a:schemeClr val="dk2"/>
                </a:solidFill>
              </a:rPr>
              <a:t>and were more likely to use personal cars to get around UVA. </a:t>
            </a:r>
            <a:endParaRPr>
              <a:solidFill>
                <a:schemeClr val="dk2"/>
              </a:solidFill>
            </a:endParaRPr>
          </a:p>
          <a:p>
            <a:pPr marL="0" lvl="0" indent="0" algn="l" rtl="0">
              <a:spcBef>
                <a:spcPts val="0"/>
              </a:spcBef>
              <a:spcAft>
                <a:spcPts val="0"/>
              </a:spcAft>
              <a:buNone/>
            </a:pPr>
            <a:r>
              <a:rPr lang="en">
                <a:solidFill>
                  <a:schemeClr val="dk2"/>
                </a:solidFill>
              </a:rPr>
              <a:t>and were more likely to use the UVA bus system to get around UVA. </a:t>
            </a:r>
            <a:endParaRPr>
              <a:solidFill>
                <a:schemeClr val="dk2"/>
              </a:solidFill>
            </a:endParaRPr>
          </a:p>
          <a:p>
            <a:pPr marL="0" lvl="0" indent="0" algn="l" rtl="0">
              <a:spcBef>
                <a:spcPts val="0"/>
              </a:spcBef>
              <a:spcAft>
                <a:spcPts val="0"/>
              </a:spcAft>
              <a:buClr>
                <a:schemeClr val="dk2"/>
              </a:buClr>
              <a:buSzPts val="1100"/>
              <a:buFont typeface="Arial"/>
              <a:buNone/>
            </a:pPr>
            <a:endParaRPr>
              <a:solidFill>
                <a:schemeClr val="dk2"/>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619c0d436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4619c0d436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46294cabc0_9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46294cabc0_9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6294cabc0_9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46294cabc0_9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46203b10fd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46203b10fd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r>
              <a:rPr lang="en">
                <a:solidFill>
                  <a:schemeClr val="dk2"/>
                </a:solidFill>
              </a:rPr>
              <a:t>Cautious obvi, riding on the lawn - We meet with the university on monday - we’ll work with the university on monday, just because the lawn is historic and there’s not much footpath”</a:t>
            </a:r>
            <a:endParaRPr>
              <a:solidFill>
                <a:schemeClr val="dk2"/>
              </a:solidFill>
            </a:endParaRPr>
          </a:p>
          <a:p>
            <a:pPr marL="0" lvl="0" indent="0" algn="l" rtl="0">
              <a:lnSpc>
                <a:spcPct val="100000"/>
              </a:lnSpc>
              <a:spcBef>
                <a:spcPts val="1000"/>
              </a:spcBef>
              <a:spcAft>
                <a:spcPts val="0"/>
              </a:spcAft>
              <a:buNone/>
            </a:pPr>
            <a:endParaRPr>
              <a:solidFill>
                <a:schemeClr val="dk2"/>
              </a:solidFill>
            </a:endParaRPr>
          </a:p>
          <a:p>
            <a:pPr marL="0" lvl="0" indent="0" algn="l" rtl="0">
              <a:lnSpc>
                <a:spcPct val="100000"/>
              </a:lnSpc>
              <a:spcBef>
                <a:spcPts val="1000"/>
              </a:spcBef>
              <a:spcAft>
                <a:spcPts val="0"/>
              </a:spcAft>
              <a:buNone/>
            </a:pPr>
            <a:r>
              <a:rPr lang="en">
                <a:solidFill>
                  <a:schemeClr val="dk2"/>
                </a:solidFill>
              </a:rPr>
              <a:t>Since Bird’s inception many university campuses have banned Bird Scooters. Campuses that have banned electric scooters: Arizona State, University of Arizona, University of Missouri, Ohio State University, Michigan State University, Loyola Marymount University</a:t>
            </a:r>
            <a:endParaRPr>
              <a:solidFill>
                <a:schemeClr val="dk2"/>
              </a:solidFill>
            </a:endParaRPr>
          </a:p>
          <a:p>
            <a:pPr marL="0" lvl="0" indent="0" algn="l" rtl="0">
              <a:lnSpc>
                <a:spcPct val="100000"/>
              </a:lnSpc>
              <a:spcBef>
                <a:spcPts val="1000"/>
              </a:spcBef>
              <a:spcAft>
                <a:spcPts val="0"/>
              </a:spcAft>
              <a:buNone/>
            </a:pPr>
            <a:r>
              <a:rPr lang="en">
                <a:solidFill>
                  <a:schemeClr val="dk2"/>
                </a:solidFill>
              </a:rPr>
              <a:t>UNC- https://www.newsobserver.com/news/local/article217385695.html</a:t>
            </a:r>
            <a:endParaRPr>
              <a:solidFill>
                <a:schemeClr val="dk2"/>
              </a:solidFill>
            </a:endParaRPr>
          </a:p>
          <a:p>
            <a:pPr marL="0" lvl="0" indent="0" algn="l" rtl="0">
              <a:lnSpc>
                <a:spcPct val="100000"/>
              </a:lnSpc>
              <a:spcBef>
                <a:spcPts val="1000"/>
              </a:spcBef>
              <a:spcAft>
                <a:spcPts val="0"/>
              </a:spcAft>
              <a:buNone/>
            </a:pPr>
            <a:r>
              <a:rPr lang="en">
                <a:solidFill>
                  <a:schemeClr val="dk2"/>
                </a:solidFill>
              </a:rPr>
              <a:t>UCSD - </a:t>
            </a:r>
            <a:r>
              <a:rPr lang="en" u="sng">
                <a:solidFill>
                  <a:schemeClr val="hlink"/>
                </a:solidFill>
                <a:hlinkClick r:id="rId3"/>
              </a:rPr>
              <a:t>https://slate.com/technology/2018/11/college-campuses-electric-scooters-bird-lime-razor.html</a:t>
            </a:r>
            <a:endParaRPr>
              <a:solidFill>
                <a:schemeClr val="dk2"/>
              </a:solidFill>
            </a:endParaRPr>
          </a:p>
          <a:p>
            <a:pPr marL="0" lvl="0" indent="0" algn="l" rtl="0">
              <a:lnSpc>
                <a:spcPct val="100000"/>
              </a:lnSpc>
              <a:spcBef>
                <a:spcPts val="1000"/>
              </a:spcBef>
              <a:spcAft>
                <a:spcPts val="0"/>
              </a:spcAft>
              <a:buNone/>
            </a:pPr>
            <a:r>
              <a:rPr lang="en">
                <a:solidFill>
                  <a:schemeClr val="dk2"/>
                </a:solidFill>
              </a:rPr>
              <a:t>LMU - http://www.laloyolan.com/news/lmu-temporarily-bans-electric-scooters-like-bird-and-lime-on/article_b0dd7f8f-989a-5dc5-aca9-5aae165de546.html</a:t>
            </a:r>
            <a:endParaRPr>
              <a:solidFill>
                <a:schemeClr val="dk2"/>
              </a:solidFill>
            </a:endParaRPr>
          </a:p>
          <a:p>
            <a:pPr marL="0" lvl="0" indent="0" algn="l" rtl="0">
              <a:lnSpc>
                <a:spcPct val="115000"/>
              </a:lnSpc>
              <a:spcBef>
                <a:spcPts val="0"/>
              </a:spcBef>
              <a:spcAft>
                <a:spcPts val="0"/>
              </a:spcAft>
              <a:buNone/>
            </a:pPr>
            <a:endParaRPr sz="700">
              <a:solidFill>
                <a:schemeClr val="dk2"/>
              </a:solidFill>
            </a:endParaRPr>
          </a:p>
          <a:p>
            <a:pPr marL="0" lvl="0" indent="0" algn="l" rtl="0">
              <a:lnSpc>
                <a:spcPct val="115000"/>
              </a:lnSpc>
              <a:spcBef>
                <a:spcPts val="1600"/>
              </a:spcBef>
              <a:spcAft>
                <a:spcPts val="0"/>
              </a:spcAft>
              <a:buClr>
                <a:schemeClr val="dk2"/>
              </a:buClr>
              <a:buSzPts val="1100"/>
              <a:buFont typeface="Arial"/>
              <a:buNone/>
            </a:pPr>
            <a:r>
              <a:rPr lang="en" sz="700">
                <a:solidFill>
                  <a:schemeClr val="dk2"/>
                </a:solidFill>
              </a:rPr>
              <a:t>-------------------------</a:t>
            </a:r>
            <a:endParaRPr sz="700">
              <a:solidFill>
                <a:schemeClr val="dk2"/>
              </a:solidFill>
            </a:endParaRPr>
          </a:p>
          <a:p>
            <a:pPr marL="0" lvl="0" indent="0" algn="l" rtl="0">
              <a:lnSpc>
                <a:spcPct val="115000"/>
              </a:lnSpc>
              <a:spcBef>
                <a:spcPts val="1600"/>
              </a:spcBef>
              <a:spcAft>
                <a:spcPts val="0"/>
              </a:spcAft>
              <a:buNone/>
            </a:pPr>
            <a:r>
              <a:rPr lang="en" sz="1200">
                <a:solidFill>
                  <a:schemeClr val="dk2"/>
                </a:solidFill>
                <a:latin typeface="Roboto"/>
                <a:ea typeface="Roboto"/>
                <a:cs typeface="Roboto"/>
                <a:sym typeface="Roboto"/>
              </a:rPr>
              <a:t>Obey all traffic laws including street signs, traffic lights, and speed limits. Use caution when approaching and passing pedestrians. / Do not operate, park, or re-charge these vehicles on sidewalks or in University buildings. This prohibition includes the University’s Medical Center buildings. / Be aware that </a:t>
            </a:r>
            <a:r>
              <a:rPr lang="en" sz="1200" u="sng">
                <a:solidFill>
                  <a:srgbClr val="1155CC"/>
                </a:solidFill>
                <a:latin typeface="Roboto"/>
                <a:ea typeface="Roboto"/>
                <a:cs typeface="Roboto"/>
                <a:sym typeface="Roboto"/>
                <a:hlinkClick r:id="rId4"/>
              </a:rPr>
              <a:t>University Housing</a:t>
            </a:r>
            <a:r>
              <a:rPr lang="en" sz="1200">
                <a:solidFill>
                  <a:schemeClr val="dk2"/>
                </a:solidFill>
                <a:latin typeface="Roboto"/>
                <a:ea typeface="Roboto"/>
                <a:cs typeface="Roboto"/>
                <a:sym typeface="Roboto"/>
              </a:rPr>
              <a:t> prohibits these vehicles from being brought inside residence halls. / Park in </a:t>
            </a:r>
            <a:r>
              <a:rPr lang="en" sz="1200" u="sng">
                <a:solidFill>
                  <a:srgbClr val="1155CC"/>
                </a:solidFill>
                <a:latin typeface="Roboto"/>
                <a:ea typeface="Roboto"/>
                <a:cs typeface="Roboto"/>
                <a:sym typeface="Roboto"/>
                <a:hlinkClick r:id="rId5"/>
              </a:rPr>
              <a:t>designated hubs for U-bike parking</a:t>
            </a:r>
            <a:r>
              <a:rPr lang="en" sz="1200">
                <a:solidFill>
                  <a:schemeClr val="dk2"/>
                </a:solidFill>
                <a:latin typeface="Roboto"/>
                <a:ea typeface="Roboto"/>
                <a:cs typeface="Roboto"/>
                <a:sym typeface="Roboto"/>
              </a:rPr>
              <a:t>. Parking in other locations, like sidewalks, building entrances, streets, grass, ramps, etc. impedes accessibility for members of our community and emergency responders.</a:t>
            </a:r>
            <a:endParaRPr sz="1200">
              <a:solidFill>
                <a:schemeClr val="dk2"/>
              </a:solidFill>
              <a:latin typeface="Roboto"/>
              <a:ea typeface="Roboto"/>
              <a:cs typeface="Roboto"/>
              <a:sym typeface="Roboto"/>
            </a:endParaRPr>
          </a:p>
          <a:p>
            <a:pPr marL="0" lvl="0" indent="0" algn="l" rtl="0">
              <a:spcBef>
                <a:spcPts val="120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POINT HERE - need to abide by regulations AND help uva in enforcing regulations to mitigate chaos</a:t>
            </a:r>
            <a:endParaRPr/>
          </a:p>
          <a:p>
            <a:pPr marL="0" lvl="0" indent="0" algn="l" rtl="0">
              <a:spcBef>
                <a:spcPts val="0"/>
              </a:spcBef>
              <a:spcAft>
                <a:spcPts val="0"/>
              </a:spcAft>
              <a:buNone/>
            </a:pPr>
            <a:r>
              <a:rPr lang="en"/>
              <a:t>-compare: cities, universities uva</a:t>
            </a:r>
            <a:endParaRPr/>
          </a:p>
          <a:p>
            <a:pPr marL="0" lvl="0" indent="0" algn="l" rtl="0">
              <a:spcBef>
                <a:spcPts val="0"/>
              </a:spcBef>
              <a:spcAft>
                <a:spcPts val="0"/>
              </a:spcAft>
              <a:buNone/>
            </a:pPr>
            <a:endParaRPr/>
          </a:p>
          <a:p>
            <a:pPr marL="0" lvl="0" indent="0" algn="l" rtl="0">
              <a:spcBef>
                <a:spcPts val="0"/>
              </a:spcBef>
              <a:spcAft>
                <a:spcPts val="0"/>
              </a:spcAft>
              <a:buNone/>
            </a:pPr>
            <a:r>
              <a:rPr lang="en"/>
              <a:t>-Grove’s comments and </a:t>
            </a:r>
            <a:r>
              <a:rPr lang="en">
                <a:solidFill>
                  <a:schemeClr val="dk2"/>
                </a:solidFill>
              </a:rPr>
              <a:t>Dean Petters (about within dorms)</a:t>
            </a:r>
            <a:endParaRPr>
              <a:solidFill>
                <a:schemeClr val="dk2"/>
              </a:solidFill>
            </a:endParaRPr>
          </a:p>
          <a:p>
            <a:pPr marL="0" lvl="0" indent="0" algn="l" rtl="0">
              <a:spcBef>
                <a:spcPts val="0"/>
              </a:spcBef>
              <a:spcAft>
                <a:spcPts val="0"/>
              </a:spcAft>
              <a:buNone/>
            </a:pPr>
            <a:r>
              <a:rPr lang="en">
                <a:solidFill>
                  <a:schemeClr val="dk2"/>
                </a:solidFill>
              </a:rPr>
              <a:t>- One case that went well, one that didn’t go well </a:t>
            </a:r>
            <a:endParaRPr>
              <a:solidFill>
                <a:schemeClr val="dk2"/>
              </a:solidFill>
            </a:endParaRPr>
          </a:p>
          <a:p>
            <a:pPr marL="0" lvl="0" indent="0" algn="l" rtl="0">
              <a:spcBef>
                <a:spcPts val="0"/>
              </a:spcBef>
              <a:spcAft>
                <a:spcPts val="0"/>
              </a:spcAft>
              <a:buNone/>
            </a:pPr>
            <a:r>
              <a:rPr lang="en"/>
              <a:t>- Other schools: </a:t>
            </a:r>
            <a:r>
              <a:rPr lang="en" u="sng">
                <a:solidFill>
                  <a:schemeClr val="hlink"/>
                </a:solidFill>
                <a:hlinkClick r:id="rId6"/>
              </a:rPr>
              <a:t>https://www.insidehighered.com/news/2018/10/10/e-scooters-are-causing-safety-and-accessibility-headaches-campuses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46294cabc0_2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46294cabc0_2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6203b10f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46203b10f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POINT BEING: successes and failures of ubike on grounds and why that led us to looking into STUDENT PERCEPTION, REGULATION, AND INFRASTRUCTURE for bird</a:t>
            </a:r>
            <a:endParaRPr/>
          </a:p>
          <a:p>
            <a:pPr marL="0" lvl="0" indent="0" algn="l" rtl="0">
              <a:spcBef>
                <a:spcPts val="0"/>
              </a:spcBef>
              <a:spcAft>
                <a:spcPts val="0"/>
              </a:spcAft>
              <a:buNone/>
            </a:pPr>
            <a:r>
              <a:rPr lang="en" u="sng">
                <a:solidFill>
                  <a:schemeClr val="hlink"/>
                </a:solidFill>
                <a:hlinkClick r:id="rId3"/>
              </a:rPr>
              <a:t>http://www.cavalierdaily.com/article/2018/04/students-and-faculty-face-barriers-to-biking</a:t>
            </a:r>
            <a:endParaRPr/>
          </a:p>
          <a:p>
            <a:pPr marL="0" lvl="0" indent="0" algn="l" rtl="0">
              <a:spcBef>
                <a:spcPts val="0"/>
              </a:spcBef>
              <a:spcAft>
                <a:spcPts val="0"/>
              </a:spcAft>
              <a:buNone/>
            </a:pPr>
            <a:r>
              <a:rPr lang="en" u="sng">
                <a:solidFill>
                  <a:schemeClr val="hlink"/>
                </a:solidFill>
                <a:hlinkClick r:id="rId4"/>
              </a:rPr>
              <a:t>https://www.cvilletomorrow.org/articles/uva-bike-program-reports-growing-number-of-trips</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461df588d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461df588d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2011, Cavalier Daily first cites the beginnings of Ubike proposals, with much approval from the university community - both faculty and students.</a:t>
            </a:r>
            <a:endParaRPr/>
          </a:p>
          <a:p>
            <a:pPr marL="0" lvl="0" indent="0" algn="l" rtl="0">
              <a:spcBef>
                <a:spcPts val="0"/>
              </a:spcBef>
              <a:spcAft>
                <a:spcPts val="0"/>
              </a:spcAft>
              <a:buNone/>
            </a:pPr>
            <a:r>
              <a:rPr lang="en"/>
              <a:t>The summer of 2014, marked the kick off of this program on Grounds, receiving funding from VDOT</a:t>
            </a:r>
            <a:endParaRPr/>
          </a:p>
          <a:p>
            <a:pPr marL="0" lvl="0" indent="0" algn="l" rtl="0">
              <a:spcBef>
                <a:spcPts val="0"/>
              </a:spcBef>
              <a:spcAft>
                <a:spcPts val="0"/>
              </a:spcAft>
              <a:buNone/>
            </a:pPr>
            <a:r>
              <a:rPr lang="en"/>
              <a:t>however, today, four years later, we see that these racks remain largely untouched, with few students holding memberships for ubikes</a:t>
            </a:r>
            <a:endParaRPr/>
          </a:p>
          <a:p>
            <a:pPr marL="0" lvl="0" indent="0" algn="l" rtl="0">
              <a:spcBef>
                <a:spcPts val="0"/>
              </a:spcBef>
              <a:spcAft>
                <a:spcPts val="0"/>
              </a:spcAft>
              <a:buNone/>
            </a:pPr>
            <a:endParaRPr/>
          </a:p>
          <a:p>
            <a:pPr marL="0" lvl="0" indent="0" algn="l" rtl="0">
              <a:spcBef>
                <a:spcPts val="0"/>
              </a:spcBef>
              <a:spcAft>
                <a:spcPts val="0"/>
              </a:spcAft>
              <a:buNone/>
            </a:pPr>
            <a:r>
              <a:rPr lang="en"/>
              <a:t>This evidence raises the questions: What places Bird in a better spot than UBike? How can Bird learn from UBike’s failure?</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46203b10fd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46203b10fd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Clearly </a:t>
            </a:r>
            <a:r>
              <a:rPr lang="en" b="1">
                <a:latin typeface="Source Sans Pro"/>
                <a:ea typeface="Source Sans Pro"/>
                <a:cs typeface="Source Sans Pro"/>
                <a:sym typeface="Source Sans Pro"/>
              </a:rPr>
              <a:t>communicate expectations </a:t>
            </a:r>
            <a:r>
              <a:rPr lang="en">
                <a:latin typeface="Source Sans Pro"/>
                <a:ea typeface="Source Sans Pro"/>
                <a:cs typeface="Source Sans Pro"/>
                <a:sym typeface="Source Sans Pro"/>
              </a:rPr>
              <a:t>within the student community</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Create </a:t>
            </a:r>
            <a:r>
              <a:rPr lang="en" b="1">
                <a:latin typeface="Source Sans Pro"/>
                <a:ea typeface="Source Sans Pro"/>
                <a:cs typeface="Source Sans Pro"/>
                <a:sym typeface="Source Sans Pro"/>
              </a:rPr>
              <a:t>bike lanes </a:t>
            </a:r>
            <a:r>
              <a:rPr lang="en">
                <a:latin typeface="Source Sans Pro"/>
                <a:ea typeface="Source Sans Pro"/>
                <a:cs typeface="Source Sans Pro"/>
                <a:sym typeface="Source Sans Pro"/>
              </a:rPr>
              <a:t>Downtown and on Alderman Road for </a:t>
            </a:r>
            <a:r>
              <a:rPr lang="en" b="1">
                <a:latin typeface="Source Sans Pro"/>
                <a:ea typeface="Source Sans Pro"/>
                <a:cs typeface="Source Sans Pro"/>
                <a:sym typeface="Source Sans Pro"/>
              </a:rPr>
              <a:t>safe riding. </a:t>
            </a:r>
            <a:r>
              <a:rPr lang="en">
                <a:latin typeface="Source Sans Pro"/>
                <a:ea typeface="Source Sans Pro"/>
                <a:cs typeface="Source Sans Pro"/>
                <a:sym typeface="Source Sans Pro"/>
              </a:rPr>
              <a:t>This will decrease use of Bird Scooters on sidewalks and make riding safer on larger streets</a:t>
            </a:r>
            <a:endParaRPr>
              <a:latin typeface="Source Sans Pro"/>
              <a:ea typeface="Source Sans Pro"/>
              <a:cs typeface="Source Sans Pro"/>
              <a:sym typeface="Source Sans Pro"/>
            </a:endParaRPr>
          </a:p>
          <a:p>
            <a:pPr marL="0" lvl="0" indent="0" algn="l" rtl="0">
              <a:spcBef>
                <a:spcPts val="0"/>
              </a:spcBef>
              <a:spcAft>
                <a:spcPts val="0"/>
              </a:spcAft>
              <a:buNone/>
            </a:pPr>
            <a:r>
              <a:rPr lang="en" b="1">
                <a:latin typeface="Source Sans Pro"/>
                <a:ea typeface="Source Sans Pro"/>
                <a:cs typeface="Source Sans Pro"/>
                <a:sym typeface="Source Sans Pro"/>
              </a:rPr>
              <a:t>Innovate technology </a:t>
            </a:r>
            <a:r>
              <a:rPr lang="en">
                <a:latin typeface="Source Sans Pro"/>
                <a:ea typeface="Source Sans Pro"/>
                <a:cs typeface="Source Sans Pro"/>
                <a:sym typeface="Source Sans Pro"/>
              </a:rPr>
              <a:t>to allow parking or riding only in designated areas. By implementing geofencing, (using current GPS systems,) Bird can alert riders to refrain from riding in areas of high pedestrian traffic (ie. around the amphitheatre) or in areas deemed unsafe</a:t>
            </a:r>
            <a:endParaRPr>
              <a:latin typeface="Source Sans Pro"/>
              <a:ea typeface="Source Sans Pro"/>
              <a:cs typeface="Source Sans Pro"/>
              <a:sym typeface="Source Sans Pro"/>
            </a:endParaRPr>
          </a:p>
          <a:p>
            <a:pPr marL="0" lvl="0" indent="0" algn="ctr" rtl="0">
              <a:spcBef>
                <a:spcPts val="0"/>
              </a:spcBef>
              <a:spcAft>
                <a:spcPts val="0"/>
              </a:spcAft>
              <a:buNone/>
            </a:pPr>
            <a:endParaRPr sz="1400">
              <a:latin typeface="Source Sans Pro"/>
              <a:ea typeface="Source Sans Pro"/>
              <a:cs typeface="Source Sans Pro"/>
              <a:sym typeface="Source Sans Pro"/>
            </a:endParaRPr>
          </a:p>
          <a:p>
            <a:pPr marL="0" lvl="0" indent="0" algn="l" rtl="0">
              <a:spcBef>
                <a:spcPts val="0"/>
              </a:spcBef>
              <a:spcAft>
                <a:spcPts val="0"/>
              </a:spcAft>
              <a:buClr>
                <a:schemeClr val="dk2"/>
              </a:buClr>
              <a:buSzPts val="1100"/>
              <a:buFont typeface="Arial"/>
              <a:buNone/>
            </a:pPr>
            <a:endParaRPr sz="1400">
              <a:latin typeface="Source Sans Pro"/>
              <a:ea typeface="Source Sans Pro"/>
              <a:cs typeface="Source Sans Pro"/>
              <a:sym typeface="Source Sans Pro"/>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POINT HERE: big challenges here, need to integrate and make more bike lanes/precautions for safety</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Bike lanes, terrain (hills and cobblestone), compare with cities that worked for biking/scooters, traffic flow (students crossing streets, cars, students walking), street access</a:t>
            </a:r>
            <a:endParaRPr/>
          </a:p>
          <a:p>
            <a:pPr marL="457200" lvl="0" indent="-298450" algn="l" rtl="0">
              <a:spcBef>
                <a:spcPts val="0"/>
              </a:spcBef>
              <a:spcAft>
                <a:spcPts val="0"/>
              </a:spcAft>
              <a:buSzPts val="1100"/>
              <a:buChar char="-"/>
            </a:pPr>
            <a:r>
              <a:rPr lang="en"/>
              <a:t>Charging (not solar powered, cant charge in school facilites -dorms, etc)</a:t>
            </a:r>
            <a:endParaRPr/>
          </a:p>
          <a:p>
            <a:pPr marL="0" lvl="0" indent="0" algn="l" rtl="0">
              <a:spcBef>
                <a:spcPts val="0"/>
              </a:spcBef>
              <a:spcAft>
                <a:spcPts val="0"/>
              </a:spcAft>
              <a:buNone/>
            </a:pPr>
            <a:r>
              <a:rPr lang="en" sz="1150">
                <a:solidFill>
                  <a:srgbClr val="666666"/>
                </a:solidFill>
              </a:rPr>
              <a:t>"It will be a pilot program that creates a corridor for cars and bicycles in places where the road is not wide enough for a separate bicycle lane," White said. "They will run down Alderman Road from McCormick Road to Jefferson Park Avenue. The road has to be relatively flat and the car has to be moving at about the same speed as the bicycles."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46203b10fd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46203b10fd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Lastly, with our survey we also wanted to look at consumer preferences. The top two things that students cared about were convenience in paying with plus dollars/cav advantage, and better accessibility in docking locations. With that being said, we can now move on to our recommendations...</a:t>
            </a:r>
            <a:endParaRPr/>
          </a:p>
          <a:p>
            <a:pPr marL="0" lvl="0" indent="0" algn="l" rtl="0">
              <a:spcBef>
                <a:spcPts val="0"/>
              </a:spcBef>
              <a:spcAft>
                <a:spcPts val="0"/>
              </a:spcAft>
              <a:buNone/>
            </a:pPr>
            <a:endParaRPr/>
          </a:p>
          <a:p>
            <a:pPr marL="0" lvl="0" indent="0" algn="l" rtl="0">
              <a:spcBef>
                <a:spcPts val="0"/>
              </a:spcBef>
              <a:spcAft>
                <a:spcPts val="0"/>
              </a:spcAft>
              <a:buNone/>
            </a:pPr>
            <a:r>
              <a:rPr lang="en"/>
              <a:t>POINT HERE - consumer preferences essentially...</a:t>
            </a:r>
            <a:endParaRPr/>
          </a:p>
          <a:p>
            <a:pPr marL="0" lvl="0" indent="0" algn="l" rtl="0">
              <a:spcBef>
                <a:spcPts val="0"/>
              </a:spcBef>
              <a:spcAft>
                <a:spcPts val="0"/>
              </a:spcAft>
              <a:buNone/>
            </a:pPr>
            <a:endParaRPr/>
          </a:p>
          <a:p>
            <a:pPr marL="0" lvl="0" indent="0" algn="l" rtl="0">
              <a:spcBef>
                <a:spcPts val="0"/>
              </a:spcBef>
              <a:spcAft>
                <a:spcPts val="0"/>
              </a:spcAft>
              <a:buNone/>
            </a:pPr>
            <a:r>
              <a:rPr lang="en"/>
              <a:t>Meg’s survey data!</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4619c0d436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4619c0d436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that being said, let’s move on to our recommendations and risks.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4619c0d436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4619c0d436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Like we’ve mentioned before, we want to succeed where UBike failed. This starts with looking at effective ways to increase early adoption to make up for initial sunk costs - so our focus here is promotions. We want to have many different methods of promotion to reach a wide variety in audience, so for example informal onboarding sessions and brand ambassadors that give out free stuff and promote Bird to their peers.</a:t>
            </a:r>
            <a:endParaRPr/>
          </a:p>
          <a:p>
            <a:pPr marL="0" lvl="0" indent="0" algn="l" rtl="0">
              <a:spcBef>
                <a:spcPts val="0"/>
              </a:spcBef>
              <a:spcAft>
                <a:spcPts val="0"/>
              </a:spcAft>
              <a:buNone/>
            </a:pPr>
            <a:endParaRPr/>
          </a:p>
          <a:p>
            <a:pPr marL="0" lvl="0" indent="0" algn="l" rtl="0">
              <a:spcBef>
                <a:spcPts val="0"/>
              </a:spcBef>
              <a:spcAft>
                <a:spcPts val="0"/>
              </a:spcAft>
              <a:buNone/>
            </a:pPr>
            <a:r>
              <a:rPr lang="en"/>
              <a:t>Next, from competition, we want to focus on improving the User Experience - as mentioned on the last slide, students care most about convenient ways to buy rides and better accessibility. UBikes for example were mostly on grounds, where students are only 5 minutes or so away from their classes… </a:t>
            </a:r>
            <a:endParaRPr/>
          </a:p>
          <a:p>
            <a:pPr marL="0" lvl="0" indent="0" algn="l" rtl="0">
              <a:spcBef>
                <a:spcPts val="0"/>
              </a:spcBef>
              <a:spcAft>
                <a:spcPts val="0"/>
              </a:spcAft>
              <a:buNone/>
            </a:pPr>
            <a:endParaRPr/>
          </a:p>
          <a:p>
            <a:pPr marL="0" lvl="0" indent="0" algn="l" rtl="0">
              <a:spcBef>
                <a:spcPts val="0"/>
              </a:spcBef>
              <a:spcAft>
                <a:spcPts val="0"/>
              </a:spcAft>
              <a:buNone/>
            </a:pPr>
            <a:r>
              <a:rPr lang="en"/>
              <a:t>Last, to ensure successful integration with the UVA system, we want to make sure that we don’t run into issues that previous campuses experienced with legal issues. To resolve this we want to focus on Geofencing, which keeps track of scooter locations and making sure that they are following administration rules.</a:t>
            </a:r>
            <a:endParaRPr/>
          </a:p>
          <a:p>
            <a:pPr marL="0" lvl="0" indent="0" algn="l" rtl="0">
              <a:spcBef>
                <a:spcPts val="0"/>
              </a:spcBef>
              <a:spcAft>
                <a:spcPts val="0"/>
              </a:spcAft>
              <a:buNone/>
            </a:pPr>
            <a:endParaRPr/>
          </a:p>
          <a:p>
            <a:pPr marL="0" lvl="0" indent="0" algn="l" rtl="0">
              <a:spcBef>
                <a:spcPts val="0"/>
              </a:spcBef>
              <a:spcAft>
                <a:spcPts val="0"/>
              </a:spcAft>
              <a:buNone/>
            </a:pPr>
            <a:r>
              <a:rPr lang="en"/>
              <a:t>What this all leads to is our overall goal of quick adoption and ensuring the success of our pilot program.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4619c0d436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4619c0d436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Last but not least, let’s look at the risks we will consider. </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want to consider customer impression and university relations. With good promotion methods this won’t be too likely, but the impact is very severe since if we don’t do a good job with customers and administration, we won’t exist on grounds. We can resolve this with good promotion for user friendliness and convenience, as well as making sure UVA administration is secure in our product.</a:t>
            </a:r>
            <a:endParaRPr/>
          </a:p>
          <a:p>
            <a:pPr marL="0" lvl="0" indent="0" algn="l" rtl="0">
              <a:spcBef>
                <a:spcPts val="0"/>
              </a:spcBef>
              <a:spcAft>
                <a:spcPts val="0"/>
              </a:spcAft>
              <a:buNone/>
            </a:pPr>
            <a:endParaRPr/>
          </a:p>
          <a:p>
            <a:pPr marL="0" lvl="0" indent="0" algn="l" rtl="0">
              <a:spcBef>
                <a:spcPts val="0"/>
              </a:spcBef>
              <a:spcAft>
                <a:spcPts val="0"/>
              </a:spcAft>
              <a:buNone/>
            </a:pPr>
            <a:r>
              <a:rPr lang="en"/>
              <a:t>Next up is risk of other companies - Bird has already filed their application to the city of Charlottesville, and when we enter the market, based on the two way table we looked at earlier we can really gain a good brand name recognition for quality and affordability.</a:t>
            </a:r>
            <a:endParaRPr/>
          </a:p>
          <a:p>
            <a:pPr marL="0" lvl="0" indent="0" algn="l" rtl="0">
              <a:spcBef>
                <a:spcPts val="0"/>
              </a:spcBef>
              <a:spcAft>
                <a:spcPts val="0"/>
              </a:spcAft>
              <a:buNone/>
            </a:pPr>
            <a:endParaRPr/>
          </a:p>
          <a:p>
            <a:pPr marL="0" lvl="0" indent="0" algn="l" rtl="0">
              <a:spcBef>
                <a:spcPts val="0"/>
              </a:spcBef>
              <a:spcAft>
                <a:spcPts val="0"/>
              </a:spcAft>
              <a:buNone/>
            </a:pPr>
            <a:r>
              <a:rPr lang="en"/>
              <a:t>Loss of revenue is something we always have to consider, and in this case we want to utilize pilot program feedback to analyze our flaws, and also expand from where UBikes failed in terms of more convenient distribution streams.</a:t>
            </a:r>
            <a:endParaRPr/>
          </a:p>
          <a:p>
            <a:pPr marL="0" lvl="0" indent="0" algn="l" rtl="0">
              <a:spcBef>
                <a:spcPts val="0"/>
              </a:spcBef>
              <a:spcAft>
                <a:spcPts val="0"/>
              </a:spcAft>
              <a:buNone/>
            </a:pPr>
            <a:endParaRPr/>
          </a:p>
          <a:p>
            <a:pPr marL="0" lvl="0" indent="0" algn="l" rtl="0">
              <a:spcBef>
                <a:spcPts val="0"/>
              </a:spcBef>
              <a:spcAft>
                <a:spcPts val="0"/>
              </a:spcAft>
              <a:buNone/>
            </a:pPr>
            <a:r>
              <a:rPr lang="en"/>
              <a:t>The last, but perhaps one of the most important, thing we want to consider is liability of riders. We plan to have waivers to sign and presentations on user safety before a user is allowed to access a scooter, but ultimately if a rider gets hurt then this is a pretty severe issue and the negative impact rider injury could cause would be very severe. Pushing for user safety regarding riding scooters will really help to mitigate this risk.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46294cabc0_2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46294cabc0_2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for your time! Does anyone have questions for us?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619c0d436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619c0d436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487a019d75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487a019d75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Public perception of e-scooters by city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487a019d75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487a019d75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Public perception of e-scooters by income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487a019d75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487a019d7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 trips rule the roads - Share of vehicle trips by distance, 2017</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4619c0d436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4619c0d436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Today we’ll answer these questions through an analysis on Bird’s Value Proposition, UVA’s current transportation market, key factors to successful integration… (and our recommendations and risks)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46294cabc0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46294cabc0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6294cabc0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46294cabc0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46294cabc0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46294cabc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46294cabc0_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46294cabc0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46294cabc0_5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46294cabc0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46294cabc0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46294cabc0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a constantly tight battle for market share within the e-scooter business, Bird and its competitors are forced to keep their prices low and have little room to differentiate in terms of pricing. What Bird needs to do in order to establish itself and make a profit within the UVA area is to gain recognition with university staff and students. Bird needs to separate itself from its competition, which Keyu and Meg will discuss in detail now.</a:t>
            </a:r>
            <a:endParaRPr/>
          </a:p>
          <a:p>
            <a:pPr marL="0" lvl="0" indent="0" algn="l" rtl="0">
              <a:spcBef>
                <a:spcPts val="0"/>
              </a:spcBef>
              <a:spcAft>
                <a:spcPts val="0"/>
              </a:spcAft>
              <a:buNone/>
            </a:pPr>
            <a:r>
              <a:rPr lang="en"/>
              <a:t>Perks: Bird $5  vs Lime $3 for referral </a:t>
            </a:r>
            <a:endParaRPr/>
          </a:p>
          <a:p>
            <a:pPr marL="0" lvl="0" indent="0" algn="l" rtl="0">
              <a:spcBef>
                <a:spcPts val="0"/>
              </a:spcBef>
              <a:spcAft>
                <a:spcPts val="0"/>
              </a:spcAft>
              <a:buNone/>
            </a:pPr>
            <a:r>
              <a:rPr lang="en"/>
              <a:t>Differentiator: University Coverage</a:t>
            </a:r>
            <a:endParaRPr/>
          </a:p>
          <a:p>
            <a:pPr marL="0" lvl="0" indent="0" algn="l" rtl="0">
              <a:spcBef>
                <a:spcPts val="0"/>
              </a:spcBef>
              <a:spcAft>
                <a:spcPts val="0"/>
              </a:spcAft>
              <a:buNone/>
            </a:pPr>
            <a:r>
              <a:rPr lang="en"/>
              <a:t>Customer Services:  363K 4.9 points on App Store, vs Lime 417k 4.9 points on app store vs 11 rating</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4619c0d436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4619c0d436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final recommendation was to </a:t>
            </a:r>
            <a:r>
              <a:rPr lang="en">
                <a:solidFill>
                  <a:schemeClr val="dk2"/>
                </a:solidFill>
              </a:rPr>
              <a:t>focus on promotions, user experience, geo-fencing in order to </a:t>
            </a:r>
            <a:r>
              <a:rPr lang="en"/>
              <a:t>encourage early consumer adoption and build a strong foundation for Bird’s services at UVA</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4619c0d436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4619c0d436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461df588d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461df588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https://www.bird.co/</a:t>
            </a:r>
            <a:endParaRPr/>
          </a:p>
          <a:p>
            <a:pPr marL="0" lvl="0" indent="0" algn="l" rtl="0">
              <a:spcBef>
                <a:spcPts val="0"/>
              </a:spcBef>
              <a:spcAft>
                <a:spcPts val="0"/>
              </a:spcAft>
              <a:buNone/>
            </a:pPr>
            <a:r>
              <a:rPr lang="en" u="sng">
                <a:solidFill>
                  <a:schemeClr val="hlink"/>
                </a:solidFill>
                <a:hlinkClick r:id="rId4"/>
              </a:rPr>
              <a:t>https://www.reuters.com/article/us-bird-funding/scooter-startup-bird-raises-300-million-in-latest-funding-round-idUSKBN1JO2N8</a:t>
            </a:r>
            <a:endParaRPr/>
          </a:p>
          <a:p>
            <a:pPr marL="0" lvl="0" indent="0" algn="l" rtl="0">
              <a:spcBef>
                <a:spcPts val="0"/>
              </a:spcBef>
              <a:spcAft>
                <a:spcPts val="0"/>
              </a:spcAft>
              <a:buNone/>
            </a:pPr>
            <a:r>
              <a:rPr lang="en" u="sng">
                <a:solidFill>
                  <a:schemeClr val="hlink"/>
                </a:solidFill>
                <a:hlinkClick r:id="rId5"/>
              </a:rPr>
              <a:t>https://techcrunch.com/2018/09/20/bird-hits-10-million-scooter-rides/</a:t>
            </a:r>
            <a:endParaRPr/>
          </a:p>
          <a:p>
            <a:pPr marL="0" lvl="0" indent="0" algn="l" rtl="0">
              <a:spcBef>
                <a:spcPts val="0"/>
              </a:spcBef>
              <a:spcAft>
                <a:spcPts val="0"/>
              </a:spcAft>
              <a:buNone/>
            </a:pPr>
            <a:endParaRPr/>
          </a:p>
          <a:p>
            <a:pPr marL="0" lvl="0" indent="0" algn="l" rtl="0">
              <a:spcBef>
                <a:spcPts val="0"/>
              </a:spcBef>
              <a:spcAft>
                <a:spcPts val="0"/>
              </a:spcAft>
              <a:buNone/>
            </a:pPr>
            <a:r>
              <a:rPr lang="en"/>
              <a:t>Founded in April of 2017, Bird has expanded rapidly to 73 cities across the United States and over 100 cities worldwide. Of its locations, Bird places a heavy emphasis on college campus given their desirable demographics. Students are tech-savvy, many have tight wallets, and have places they need to get to quickly. Thus far, Bird has been able to attract over 2 million users and $418 million in financing, providing Bird with a great basis for extending its services to the UVA student body as well.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462651a94e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462651a94e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part of our research, we created a 7 question survey and distributed it amongst over 150 UVA students. The questions in our survey revolved around 2 topics: 1) students opinions of transportation options at UVA and 2) student opinions of Bird. This particular graphic shows the results of our survey question gauging current student perceptions of Bird. As you can see… </a:t>
            </a:r>
            <a:endParaRPr/>
          </a:p>
          <a:p>
            <a:pPr marL="0" lvl="0" indent="0" algn="l" rtl="0">
              <a:spcBef>
                <a:spcPts val="0"/>
              </a:spcBef>
              <a:spcAft>
                <a:spcPts val="0"/>
              </a:spcAft>
              <a:buNone/>
            </a:pPr>
            <a:endParaRPr/>
          </a:p>
          <a:p>
            <a:pPr marL="0" lvl="0" indent="0" algn="l" rtl="0">
              <a:spcBef>
                <a:spcPts val="0"/>
              </a:spcBef>
              <a:spcAft>
                <a:spcPts val="0"/>
              </a:spcAft>
              <a:buNone/>
            </a:pPr>
            <a:r>
              <a:rPr lang="en"/>
              <a:t> As you can see from this graphic, over 56 percent of UVA students have a positive opinion on Bird, exemplified by their scoring of Bird as very positive or somewhat positive. Additionally, just over 30 percent of UVA students say they are unsure about Bird, meaning that educating customers about Bird’s offering will be essential as Bird continues to expand</a:t>
            </a:r>
            <a:endParaRPr/>
          </a:p>
          <a:p>
            <a:pPr marL="0" lvl="0" indent="0" algn="l" rtl="0">
              <a:spcBef>
                <a:spcPts val="0"/>
              </a:spcBef>
              <a:spcAft>
                <a:spcPts val="0"/>
              </a:spcAft>
              <a:buNone/>
            </a:pPr>
            <a:endParaRPr/>
          </a:p>
          <a:p>
            <a:pPr marL="0" lvl="0" indent="0" algn="l" rtl="0">
              <a:spcBef>
                <a:spcPts val="0"/>
              </a:spcBef>
              <a:spcAft>
                <a:spcPts val="0"/>
              </a:spcAft>
              <a:buNone/>
            </a:pPr>
            <a:r>
              <a:rPr lang="en"/>
              <a:t>Introduce survey FIRST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61df588d7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61df588d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Meg</a:t>
            </a:r>
            <a:endParaRPr/>
          </a:p>
          <a:p>
            <a:pPr marL="0" lvl="0" indent="0" algn="l" rtl="0">
              <a:spcBef>
                <a:spcPts val="0"/>
              </a:spcBef>
              <a:spcAft>
                <a:spcPts val="0"/>
              </a:spcAft>
              <a:buNone/>
            </a:pPr>
            <a:endParaRPr/>
          </a:p>
          <a:p>
            <a:pPr marL="0" lvl="0" indent="0" algn="l" rtl="0">
              <a:spcBef>
                <a:spcPts val="0"/>
              </a:spcBef>
              <a:spcAft>
                <a:spcPts val="0"/>
              </a:spcAft>
              <a:buNone/>
            </a:pPr>
            <a:r>
              <a:rPr lang="en"/>
              <a:t>In addition to capitalizing on Bird’s brand, we also wanted to capitalize on Bird’s business model. To do that, we drew conclusions from the unit economics of one scooter, which is depicted in the graph. Based on a number of assumptions and information gathered from data online, we depicted how one Bird scooter’s revenue per ride and cost per ride change based on the number of rides per day that single scooter experiences. An average of 3 rides per day would make the per ride profit for one scooter just above zero. However, we advise that Bird  implement a launch strategy that maintains 7 rides per scooter per day. By maintaining this average per scooter usage, Bird scooters would experience a higher per ride profitability, and Bird would be able to breakeven on the initial cost of one scooter in under a month. By becoming profitable within the first month, Bird will be able to fund continuous marketing and communication with the UVA community.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4619c0d436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4619c0d436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FFFF"/>
        </a:solidFill>
        <a:effectLst/>
      </p:bgPr>
    </p:bg>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lvl1pPr lvl="0">
              <a:spcBef>
                <a:spcPts val="0"/>
              </a:spcBef>
              <a:spcAft>
                <a:spcPts val="0"/>
              </a:spcAft>
              <a:buSzPts val="4200"/>
              <a:buFont typeface="Ubuntu"/>
              <a:buNone/>
              <a:defRPr sz="4200">
                <a:latin typeface="Ubuntu"/>
                <a:ea typeface="Ubuntu"/>
                <a:cs typeface="Ubuntu"/>
                <a:sym typeface="Ubuntu"/>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42900" algn="ctr">
              <a:spcBef>
                <a:spcPts val="1600"/>
              </a:spcBef>
              <a:spcAft>
                <a:spcPts val="0"/>
              </a:spcAft>
              <a:buClr>
                <a:schemeClr val="lt1"/>
              </a:buClr>
              <a:buSzPts val="1800"/>
              <a:buChar char="○"/>
              <a:defRPr>
                <a:solidFill>
                  <a:schemeClr val="lt1"/>
                </a:solidFill>
              </a:defRPr>
            </a:lvl2pPr>
            <a:lvl3pPr marL="1371600" lvl="2" indent="-342900" algn="ctr">
              <a:spcBef>
                <a:spcPts val="1600"/>
              </a:spcBef>
              <a:spcAft>
                <a:spcPts val="0"/>
              </a:spcAft>
              <a:buClr>
                <a:schemeClr val="lt1"/>
              </a:buClr>
              <a:buSzPts val="1800"/>
              <a:buChar char="■"/>
              <a:defRPr>
                <a:solidFill>
                  <a:schemeClr val="lt1"/>
                </a:solidFill>
              </a:defRPr>
            </a:lvl3pPr>
            <a:lvl4pPr marL="1828800" lvl="3" indent="-342900" algn="ctr">
              <a:spcBef>
                <a:spcPts val="1600"/>
              </a:spcBef>
              <a:spcAft>
                <a:spcPts val="0"/>
              </a:spcAft>
              <a:buClr>
                <a:schemeClr val="lt1"/>
              </a:buClr>
              <a:buSzPts val="1800"/>
              <a:buChar char="●"/>
              <a:defRPr>
                <a:solidFill>
                  <a:schemeClr val="lt1"/>
                </a:solidFill>
              </a:defRPr>
            </a:lvl4pPr>
            <a:lvl5pPr marL="2286000" lvl="4" indent="-342900" algn="ctr">
              <a:spcBef>
                <a:spcPts val="1600"/>
              </a:spcBef>
              <a:spcAft>
                <a:spcPts val="0"/>
              </a:spcAft>
              <a:buClr>
                <a:schemeClr val="lt1"/>
              </a:buClr>
              <a:buSzPts val="1800"/>
              <a:buChar char="○"/>
              <a:defRPr>
                <a:solidFill>
                  <a:schemeClr val="lt1"/>
                </a:solidFill>
              </a:defRPr>
            </a:lvl5pPr>
            <a:lvl6pPr marL="2743200" lvl="5" indent="-342900" algn="ctr">
              <a:spcBef>
                <a:spcPts val="1600"/>
              </a:spcBef>
              <a:spcAft>
                <a:spcPts val="0"/>
              </a:spcAft>
              <a:buClr>
                <a:schemeClr val="lt1"/>
              </a:buClr>
              <a:buSzPts val="1800"/>
              <a:buChar char="■"/>
              <a:defRPr>
                <a:solidFill>
                  <a:schemeClr val="lt1"/>
                </a:solidFill>
              </a:defRPr>
            </a:lvl6pPr>
            <a:lvl7pPr marL="3200400" lvl="6" indent="-342900" algn="ctr">
              <a:spcBef>
                <a:spcPts val="1600"/>
              </a:spcBef>
              <a:spcAft>
                <a:spcPts val="0"/>
              </a:spcAft>
              <a:buClr>
                <a:schemeClr val="lt1"/>
              </a:buClr>
              <a:buSzPts val="1800"/>
              <a:buChar char="●"/>
              <a:defRPr>
                <a:solidFill>
                  <a:schemeClr val="lt1"/>
                </a:solidFill>
              </a:defRPr>
            </a:lvl7pPr>
            <a:lvl8pPr marL="3657600" lvl="7" indent="-342900" algn="ctr">
              <a:spcBef>
                <a:spcPts val="1600"/>
              </a:spcBef>
              <a:spcAft>
                <a:spcPts val="0"/>
              </a:spcAft>
              <a:buClr>
                <a:schemeClr val="lt1"/>
              </a:buClr>
              <a:buSzPts val="1800"/>
              <a:buChar char="○"/>
              <a:defRPr>
                <a:solidFill>
                  <a:schemeClr val="lt1"/>
                </a:solidFill>
              </a:defRPr>
            </a:lvl8pPr>
            <a:lvl9pPr marL="4114800" lvl="8" indent="-342900" algn="ctr">
              <a:spcBef>
                <a:spcPts val="1600"/>
              </a:spcBef>
              <a:spcAft>
                <a:spcPts val="1600"/>
              </a:spcAft>
              <a:buClr>
                <a:schemeClr val="lt1"/>
              </a:buClr>
              <a:buSzPts val="18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a:lvl2pPr>
            <a:lvl3pPr marL="1371600" lvl="2" indent="-342900">
              <a:spcBef>
                <a:spcPts val="1600"/>
              </a:spcBef>
              <a:spcAft>
                <a:spcPts val="0"/>
              </a:spcAft>
              <a:buSzPts val="1800"/>
              <a:buChar char="■"/>
              <a:defRPr/>
            </a:lvl3pPr>
            <a:lvl4pPr marL="1828800" lvl="3" indent="-342900">
              <a:spcBef>
                <a:spcPts val="1600"/>
              </a:spcBef>
              <a:spcAft>
                <a:spcPts val="0"/>
              </a:spcAft>
              <a:buSzPts val="1800"/>
              <a:buChar char="●"/>
              <a:defRPr/>
            </a:lvl4pPr>
            <a:lvl5pPr marL="2286000" lvl="4" indent="-342900">
              <a:spcBef>
                <a:spcPts val="1600"/>
              </a:spcBef>
              <a:spcAft>
                <a:spcPts val="0"/>
              </a:spcAft>
              <a:buSzPts val="1800"/>
              <a:buChar char="○"/>
              <a:defRPr/>
            </a:lvl5pPr>
            <a:lvl6pPr marL="2743200" lvl="5" indent="-342900">
              <a:spcBef>
                <a:spcPts val="1600"/>
              </a:spcBef>
              <a:spcAft>
                <a:spcPts val="0"/>
              </a:spcAft>
              <a:buSzPts val="1800"/>
              <a:buChar char="■"/>
              <a:defRPr/>
            </a:lvl6pPr>
            <a:lvl7pPr marL="3200400" lvl="6" indent="-342900">
              <a:spcBef>
                <a:spcPts val="1600"/>
              </a:spcBef>
              <a:spcAft>
                <a:spcPts val="0"/>
              </a:spcAft>
              <a:buSzPts val="1800"/>
              <a:buChar char="●"/>
              <a:defRPr/>
            </a:lvl7pPr>
            <a:lvl8pPr marL="3657600" lvl="7" indent="-342900">
              <a:spcBef>
                <a:spcPts val="1600"/>
              </a:spcBef>
              <a:spcAft>
                <a:spcPts val="0"/>
              </a:spcAft>
              <a:buSzPts val="1800"/>
              <a:buChar char="○"/>
              <a:defRPr/>
            </a:lvl8pPr>
            <a:lvl9pPr marL="4114800" lvl="8" indent="-342900">
              <a:spcBef>
                <a:spcPts val="1600"/>
              </a:spcBef>
              <a:spcAft>
                <a:spcPts val="1600"/>
              </a:spcAft>
              <a:buSzPts val="18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a:lvl2pPr>
            <a:lvl3pPr marL="1371600" lvl="2" indent="-342900">
              <a:spcBef>
                <a:spcPts val="1600"/>
              </a:spcBef>
              <a:spcAft>
                <a:spcPts val="0"/>
              </a:spcAft>
              <a:buSzPts val="1800"/>
              <a:buChar char="■"/>
              <a:defRPr/>
            </a:lvl3pPr>
            <a:lvl4pPr marL="1828800" lvl="3" indent="-342900">
              <a:spcBef>
                <a:spcPts val="1600"/>
              </a:spcBef>
              <a:spcAft>
                <a:spcPts val="0"/>
              </a:spcAft>
              <a:buSzPts val="1800"/>
              <a:buChar char="●"/>
              <a:defRPr/>
            </a:lvl4pPr>
            <a:lvl5pPr marL="2286000" lvl="4" indent="-342900">
              <a:spcBef>
                <a:spcPts val="1600"/>
              </a:spcBef>
              <a:spcAft>
                <a:spcPts val="0"/>
              </a:spcAft>
              <a:buSzPts val="1800"/>
              <a:buChar char="○"/>
              <a:defRPr/>
            </a:lvl5pPr>
            <a:lvl6pPr marL="2743200" lvl="5" indent="-342900">
              <a:spcBef>
                <a:spcPts val="1600"/>
              </a:spcBef>
              <a:spcAft>
                <a:spcPts val="0"/>
              </a:spcAft>
              <a:buSzPts val="1800"/>
              <a:buChar char="■"/>
              <a:defRPr/>
            </a:lvl6pPr>
            <a:lvl7pPr marL="3200400" lvl="6" indent="-342900">
              <a:spcBef>
                <a:spcPts val="1600"/>
              </a:spcBef>
              <a:spcAft>
                <a:spcPts val="0"/>
              </a:spcAft>
              <a:buSzPts val="1800"/>
              <a:buChar char="●"/>
              <a:defRPr/>
            </a:lvl7pPr>
            <a:lvl8pPr marL="3657600" lvl="7" indent="-342900">
              <a:spcBef>
                <a:spcPts val="1600"/>
              </a:spcBef>
              <a:spcAft>
                <a:spcPts val="0"/>
              </a:spcAft>
              <a:buSzPts val="1800"/>
              <a:buChar char="○"/>
              <a:defRPr/>
            </a:lvl8pPr>
            <a:lvl9pPr marL="4114800" lvl="8" indent="-342900">
              <a:spcBef>
                <a:spcPts val="1600"/>
              </a:spcBef>
              <a:spcAft>
                <a:spcPts val="1600"/>
              </a:spcAft>
              <a:buSzPts val="1800"/>
              <a:buChar char="■"/>
              <a:defRPr/>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a:lvl2pPr>
            <a:lvl3pPr marL="1371600" lvl="2" indent="-342900">
              <a:spcBef>
                <a:spcPts val="1600"/>
              </a:spcBef>
              <a:spcAft>
                <a:spcPts val="0"/>
              </a:spcAft>
              <a:buSzPts val="1800"/>
              <a:buChar char="■"/>
              <a:defRPr/>
            </a:lvl3pPr>
            <a:lvl4pPr marL="1828800" lvl="3" indent="-342900">
              <a:spcBef>
                <a:spcPts val="1600"/>
              </a:spcBef>
              <a:spcAft>
                <a:spcPts val="0"/>
              </a:spcAft>
              <a:buSzPts val="1800"/>
              <a:buChar char="●"/>
              <a:defRPr/>
            </a:lvl4pPr>
            <a:lvl5pPr marL="2286000" lvl="4" indent="-342900">
              <a:spcBef>
                <a:spcPts val="1600"/>
              </a:spcBef>
              <a:spcAft>
                <a:spcPts val="0"/>
              </a:spcAft>
              <a:buSzPts val="1800"/>
              <a:buChar char="○"/>
              <a:defRPr/>
            </a:lvl5pPr>
            <a:lvl6pPr marL="2743200" lvl="5" indent="-342900">
              <a:spcBef>
                <a:spcPts val="1600"/>
              </a:spcBef>
              <a:spcAft>
                <a:spcPts val="0"/>
              </a:spcAft>
              <a:buSzPts val="1800"/>
              <a:buChar char="■"/>
              <a:defRPr/>
            </a:lvl6pPr>
            <a:lvl7pPr marL="3200400" lvl="6" indent="-342900">
              <a:spcBef>
                <a:spcPts val="1600"/>
              </a:spcBef>
              <a:spcAft>
                <a:spcPts val="0"/>
              </a:spcAft>
              <a:buSzPts val="1800"/>
              <a:buChar char="●"/>
              <a:defRPr/>
            </a:lvl7pPr>
            <a:lvl8pPr marL="3657600" lvl="7" indent="-342900">
              <a:spcBef>
                <a:spcPts val="1600"/>
              </a:spcBef>
              <a:spcAft>
                <a:spcPts val="0"/>
              </a:spcAft>
              <a:buSzPts val="1800"/>
              <a:buChar char="○"/>
              <a:defRPr/>
            </a:lvl8pPr>
            <a:lvl9pPr marL="4114800" lvl="8" indent="-342900">
              <a:spcBef>
                <a:spcPts val="1600"/>
              </a:spcBef>
              <a:spcAft>
                <a:spcPts val="1600"/>
              </a:spcAft>
              <a:buSzPts val="1800"/>
              <a:buChar char="■"/>
              <a:defRPr/>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a:lvl2pPr>
            <a:lvl3pPr marL="1371600" lvl="2" indent="-342900">
              <a:spcBef>
                <a:spcPts val="1600"/>
              </a:spcBef>
              <a:spcAft>
                <a:spcPts val="0"/>
              </a:spcAft>
              <a:buSzPts val="1800"/>
              <a:buChar char="■"/>
              <a:defRPr/>
            </a:lvl3pPr>
            <a:lvl4pPr marL="1828800" lvl="3" indent="-342900">
              <a:spcBef>
                <a:spcPts val="1600"/>
              </a:spcBef>
              <a:spcAft>
                <a:spcPts val="0"/>
              </a:spcAft>
              <a:buSzPts val="1800"/>
              <a:buChar char="●"/>
              <a:defRPr/>
            </a:lvl4pPr>
            <a:lvl5pPr marL="2286000" lvl="4" indent="-342900">
              <a:spcBef>
                <a:spcPts val="1600"/>
              </a:spcBef>
              <a:spcAft>
                <a:spcPts val="0"/>
              </a:spcAft>
              <a:buSzPts val="1800"/>
              <a:buChar char="○"/>
              <a:defRPr/>
            </a:lvl5pPr>
            <a:lvl6pPr marL="2743200" lvl="5" indent="-342900">
              <a:spcBef>
                <a:spcPts val="1600"/>
              </a:spcBef>
              <a:spcAft>
                <a:spcPts val="0"/>
              </a:spcAft>
              <a:buSzPts val="1800"/>
              <a:buChar char="■"/>
              <a:defRPr/>
            </a:lvl6pPr>
            <a:lvl7pPr marL="3200400" lvl="6" indent="-342900">
              <a:spcBef>
                <a:spcPts val="1600"/>
              </a:spcBef>
              <a:spcAft>
                <a:spcPts val="0"/>
              </a:spcAft>
              <a:buSzPts val="1800"/>
              <a:buChar char="●"/>
              <a:defRPr/>
            </a:lvl7pPr>
            <a:lvl8pPr marL="3657600" lvl="7" indent="-342900">
              <a:spcBef>
                <a:spcPts val="1600"/>
              </a:spcBef>
              <a:spcAft>
                <a:spcPts val="0"/>
              </a:spcAft>
              <a:buSzPts val="1800"/>
              <a:buChar char="○"/>
              <a:defRPr/>
            </a:lvl8pPr>
            <a:lvl9pPr marL="4114800" lvl="8" indent="-342900">
              <a:spcBef>
                <a:spcPts val="1600"/>
              </a:spcBef>
              <a:spcAft>
                <a:spcPts val="1600"/>
              </a:spcAft>
              <a:buSzPts val="1800"/>
              <a:buChar char="■"/>
              <a:defRPr/>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42900">
              <a:spcBef>
                <a:spcPts val="1600"/>
              </a:spcBef>
              <a:spcAft>
                <a:spcPts val="0"/>
              </a:spcAft>
              <a:buClr>
                <a:schemeClr val="lt1"/>
              </a:buClr>
              <a:buSzPts val="1800"/>
              <a:buChar char="○"/>
              <a:defRPr>
                <a:solidFill>
                  <a:schemeClr val="lt1"/>
                </a:solidFill>
              </a:defRPr>
            </a:lvl2pPr>
            <a:lvl3pPr marL="1371600" lvl="2" indent="-342900">
              <a:spcBef>
                <a:spcPts val="1600"/>
              </a:spcBef>
              <a:spcAft>
                <a:spcPts val="0"/>
              </a:spcAft>
              <a:buClr>
                <a:schemeClr val="lt1"/>
              </a:buClr>
              <a:buSzPts val="1800"/>
              <a:buChar char="■"/>
              <a:defRPr>
                <a:solidFill>
                  <a:schemeClr val="lt1"/>
                </a:solidFill>
              </a:defRPr>
            </a:lvl3pPr>
            <a:lvl4pPr marL="1828800" lvl="3" indent="-342900">
              <a:spcBef>
                <a:spcPts val="1600"/>
              </a:spcBef>
              <a:spcAft>
                <a:spcPts val="0"/>
              </a:spcAft>
              <a:buClr>
                <a:schemeClr val="lt1"/>
              </a:buClr>
              <a:buSzPts val="1800"/>
              <a:buChar char="●"/>
              <a:defRPr>
                <a:solidFill>
                  <a:schemeClr val="lt1"/>
                </a:solidFill>
              </a:defRPr>
            </a:lvl4pPr>
            <a:lvl5pPr marL="2286000" lvl="4" indent="-342900">
              <a:spcBef>
                <a:spcPts val="1600"/>
              </a:spcBef>
              <a:spcAft>
                <a:spcPts val="0"/>
              </a:spcAft>
              <a:buClr>
                <a:schemeClr val="lt1"/>
              </a:buClr>
              <a:buSzPts val="1800"/>
              <a:buChar char="○"/>
              <a:defRPr>
                <a:solidFill>
                  <a:schemeClr val="lt1"/>
                </a:solidFill>
              </a:defRPr>
            </a:lvl5pPr>
            <a:lvl6pPr marL="2743200" lvl="5" indent="-342900">
              <a:spcBef>
                <a:spcPts val="1600"/>
              </a:spcBef>
              <a:spcAft>
                <a:spcPts val="0"/>
              </a:spcAft>
              <a:buClr>
                <a:schemeClr val="lt1"/>
              </a:buClr>
              <a:buSzPts val="1800"/>
              <a:buChar char="■"/>
              <a:defRPr>
                <a:solidFill>
                  <a:schemeClr val="lt1"/>
                </a:solidFill>
              </a:defRPr>
            </a:lvl6pPr>
            <a:lvl7pPr marL="3200400" lvl="6" indent="-342900">
              <a:spcBef>
                <a:spcPts val="1600"/>
              </a:spcBef>
              <a:spcAft>
                <a:spcPts val="0"/>
              </a:spcAft>
              <a:buClr>
                <a:schemeClr val="lt1"/>
              </a:buClr>
              <a:buSzPts val="1800"/>
              <a:buChar char="●"/>
              <a:defRPr>
                <a:solidFill>
                  <a:schemeClr val="lt1"/>
                </a:solidFill>
              </a:defRPr>
            </a:lvl7pPr>
            <a:lvl8pPr marL="3657600" lvl="7" indent="-342900">
              <a:spcBef>
                <a:spcPts val="1600"/>
              </a:spcBef>
              <a:spcAft>
                <a:spcPts val="0"/>
              </a:spcAft>
              <a:buClr>
                <a:schemeClr val="lt1"/>
              </a:buClr>
              <a:buSzPts val="1800"/>
              <a:buChar char="○"/>
              <a:defRPr>
                <a:solidFill>
                  <a:schemeClr val="lt1"/>
                </a:solidFill>
              </a:defRPr>
            </a:lvl8pPr>
            <a:lvl9pPr marL="4114800" lvl="8" indent="-342900">
              <a:spcBef>
                <a:spcPts val="1600"/>
              </a:spcBef>
              <a:spcAft>
                <a:spcPts val="1600"/>
              </a:spcAft>
              <a:buClr>
                <a:schemeClr val="lt1"/>
              </a:buClr>
              <a:buSzPts val="18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Ubuntu"/>
              <a:buNone/>
              <a:defRPr sz="3000" b="1">
                <a:solidFill>
                  <a:schemeClr val="dk2"/>
                </a:solidFill>
                <a:latin typeface="Ubuntu"/>
                <a:ea typeface="Ubuntu"/>
                <a:cs typeface="Ubuntu"/>
                <a:sym typeface="Ubuntu"/>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42900">
              <a:lnSpc>
                <a:spcPct val="115000"/>
              </a:lnSpc>
              <a:spcBef>
                <a:spcPts val="160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2pPr>
            <a:lvl3pPr marL="1371600" lvl="2" indent="-342900">
              <a:lnSpc>
                <a:spcPct val="115000"/>
              </a:lnSpc>
              <a:spcBef>
                <a:spcPts val="160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3pPr>
            <a:lvl4pPr marL="1828800" lvl="3" indent="-342900">
              <a:lnSpc>
                <a:spcPct val="115000"/>
              </a:lnSpc>
              <a:spcBef>
                <a:spcPts val="160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4pPr>
            <a:lvl5pPr marL="2286000" lvl="4" indent="-342900">
              <a:lnSpc>
                <a:spcPct val="115000"/>
              </a:lnSpc>
              <a:spcBef>
                <a:spcPts val="160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5pPr>
            <a:lvl6pPr marL="2743200" lvl="5" indent="-342900">
              <a:lnSpc>
                <a:spcPct val="115000"/>
              </a:lnSpc>
              <a:spcBef>
                <a:spcPts val="160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6pPr>
            <a:lvl7pPr marL="3200400" lvl="6" indent="-342900">
              <a:lnSpc>
                <a:spcPct val="115000"/>
              </a:lnSpc>
              <a:spcBef>
                <a:spcPts val="160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7pPr>
            <a:lvl8pPr marL="3657600" lvl="7" indent="-342900">
              <a:lnSpc>
                <a:spcPct val="115000"/>
              </a:lnSpc>
              <a:spcBef>
                <a:spcPts val="160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8pPr>
            <a:lvl9pPr marL="4114800" lvl="8" indent="-342900">
              <a:lnSpc>
                <a:spcPct val="115000"/>
              </a:lnSpc>
              <a:spcBef>
                <a:spcPts val="1600"/>
              </a:spcBef>
              <a:spcAft>
                <a:spcPts val="160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www.cavalierdaily.com/article/2014/10/bike-share-program-suspended"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image" Target="../media/image32.png"/><Relationship Id="rId7" Type="http://schemas.openxmlformats.org/officeDocument/2006/relationships/slide" Target="slide30.xml"/><Relationship Id="rId12" Type="http://schemas.openxmlformats.org/officeDocument/2006/relationships/slide" Target="slide35.xm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slide" Target="slide29.xml"/><Relationship Id="rId11" Type="http://schemas.openxmlformats.org/officeDocument/2006/relationships/slide" Target="slide34.xml"/><Relationship Id="rId5" Type="http://schemas.openxmlformats.org/officeDocument/2006/relationships/slide" Target="slide28.xml"/><Relationship Id="rId10" Type="http://schemas.openxmlformats.org/officeDocument/2006/relationships/slide" Target="slide33.xml"/><Relationship Id="rId4" Type="http://schemas.openxmlformats.org/officeDocument/2006/relationships/slide" Target="slide27.xml"/><Relationship Id="rId9" Type="http://schemas.openxmlformats.org/officeDocument/2006/relationships/slide" Target="slide3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usatoday.com/story/news/nation/2013/09/11/lyft-uber-for-university-students/2800477/" TargetMode="External"/><Relationship Id="rId7" Type="http://schemas.openxmlformats.org/officeDocument/2006/relationships/hyperlink" Target="https://www.bizjournals.com/losangeles/news/2018/01/16/lyft-drove-221-million-into-los-angeles-economy.html"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www.latimes.com/business/technology/la-fi-0105-lyft-growth-20160105-story.html" TargetMode="External"/><Relationship Id="rId5" Type="http://schemas.openxmlformats.org/officeDocument/2006/relationships/hyperlink" Target="https://www.boston.com/news/technology/2015/10/27/the-rise-of-uber-in-boston-by-the-numbers" TargetMode="External"/><Relationship Id="rId4" Type="http://schemas.openxmlformats.org/officeDocument/2006/relationships/hyperlink" Target="http://business.time.com/2013/06/27/rideshare-battle-shifts-to-l-a-city-tells-uber-lyft-sidecar-to-stop-picking-up-rider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1.png"/><Relationship Id="rId4" Type="http://schemas.openxmlformats.org/officeDocument/2006/relationships/image" Target="../media/image40.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slide" Target="slide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Bird e-scooters set to</a:t>
            </a:r>
            <a:endParaRPr/>
          </a:p>
          <a:p>
            <a:pPr marL="0" lvl="0" indent="0" algn="l" rtl="0">
              <a:spcBef>
                <a:spcPts val="0"/>
              </a:spcBef>
              <a:spcAft>
                <a:spcPts val="0"/>
              </a:spcAft>
              <a:buNone/>
            </a:pPr>
            <a:r>
              <a:rPr lang="en"/>
              <a:t>fly in Charlottesville</a:t>
            </a:r>
            <a:endParaRPr/>
          </a:p>
        </p:txBody>
      </p:sp>
      <p:sp>
        <p:nvSpPr>
          <p:cNvPr id="59" name="Google Shape;59;p13"/>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Ubuntu"/>
                <a:ea typeface="Ubuntu"/>
                <a:cs typeface="Ubuntu"/>
                <a:sym typeface="Ubuntu"/>
              </a:rPr>
              <a:t>An analysis of how Bird should enter </a:t>
            </a:r>
            <a:endParaRPr b="1">
              <a:latin typeface="Ubuntu"/>
              <a:ea typeface="Ubuntu"/>
              <a:cs typeface="Ubuntu"/>
              <a:sym typeface="Ubuntu"/>
            </a:endParaRPr>
          </a:p>
          <a:p>
            <a:pPr marL="0" lvl="0" indent="0" algn="l" rtl="0">
              <a:spcBef>
                <a:spcPts val="0"/>
              </a:spcBef>
              <a:spcAft>
                <a:spcPts val="0"/>
              </a:spcAft>
              <a:buNone/>
            </a:pPr>
            <a:r>
              <a:rPr lang="en" b="1">
                <a:latin typeface="Ubuntu"/>
                <a:ea typeface="Ubuntu"/>
                <a:cs typeface="Ubuntu"/>
                <a:sym typeface="Ubuntu"/>
              </a:rPr>
              <a:t>UVA’s transportation market  </a:t>
            </a:r>
            <a:endParaRPr b="1">
              <a:latin typeface="Ubuntu"/>
              <a:ea typeface="Ubuntu"/>
              <a:cs typeface="Ubuntu"/>
              <a:sym typeface="Ubuntu"/>
            </a:endParaRPr>
          </a:p>
        </p:txBody>
      </p:sp>
      <p:pic>
        <p:nvPicPr>
          <p:cNvPr id="60" name="Google Shape;60;p13"/>
          <p:cNvPicPr preferRelativeResize="0"/>
          <p:nvPr/>
        </p:nvPicPr>
        <p:blipFill>
          <a:blip r:embed="rId3">
            <a:alphaModFix/>
          </a:blip>
          <a:stretch>
            <a:fillRect/>
          </a:stretch>
        </p:blipFill>
        <p:spPr>
          <a:xfrm>
            <a:off x="6569650" y="264475"/>
            <a:ext cx="2272450" cy="2204275"/>
          </a:xfrm>
          <a:prstGeom prst="rect">
            <a:avLst/>
          </a:prstGeom>
          <a:noFill/>
          <a:ln>
            <a:noFill/>
          </a:ln>
        </p:spPr>
      </p:pic>
      <p:sp>
        <p:nvSpPr>
          <p:cNvPr id="61" name="Google Shape;61;p13"/>
          <p:cNvSpPr txBox="1"/>
          <p:nvPr/>
        </p:nvSpPr>
        <p:spPr>
          <a:xfrm>
            <a:off x="486875" y="2908825"/>
            <a:ext cx="8183700" cy="1000800"/>
          </a:xfrm>
          <a:prstGeom prst="rect">
            <a:avLst/>
          </a:prstGeom>
          <a:noFill/>
          <a:ln>
            <a:noFill/>
          </a:ln>
        </p:spPr>
        <p:txBody>
          <a:bodyPr spcFirstLastPara="1" wrap="square" lIns="91425" tIns="91425" rIns="91425" bIns="91425" anchor="t" anchorCtr="0">
            <a:noAutofit/>
          </a:bodyPr>
          <a:lstStyle/>
          <a:p>
            <a:pPr lvl="0"/>
            <a:r>
              <a:rPr lang="en" sz="2400" dirty="0">
                <a:solidFill>
                  <a:srgbClr val="FFFFFF"/>
                </a:solidFill>
              </a:rPr>
              <a:t>Tyler West, </a:t>
            </a:r>
            <a:r>
              <a:rPr lang="en" sz="2400" dirty="0" err="1">
                <a:solidFill>
                  <a:srgbClr val="FFFFFF"/>
                </a:solidFill>
              </a:rPr>
              <a:t>Keyu</a:t>
            </a:r>
            <a:r>
              <a:rPr lang="en" sz="2400" dirty="0">
                <a:solidFill>
                  <a:srgbClr val="FFFFFF"/>
                </a:solidFill>
              </a:rPr>
              <a:t> Chen, </a:t>
            </a:r>
            <a:r>
              <a:rPr lang="en" sz="2400" dirty="0" err="1">
                <a:solidFill>
                  <a:srgbClr val="FFFFFF"/>
                </a:solidFill>
              </a:rPr>
              <a:t>Tosan</a:t>
            </a:r>
            <a:r>
              <a:rPr lang="en" sz="2400" dirty="0">
                <a:solidFill>
                  <a:srgbClr val="FFFFFF"/>
                </a:solidFill>
              </a:rPr>
              <a:t> Johnson, Phoenix </a:t>
            </a:r>
            <a:r>
              <a:rPr lang="en" sz="2400" dirty="0" err="1">
                <a:solidFill>
                  <a:srgbClr val="FFFFFF"/>
                </a:solidFill>
              </a:rPr>
              <a:t>Jitpaisarnsook</a:t>
            </a:r>
            <a:r>
              <a:rPr lang="en" sz="2400" dirty="0">
                <a:solidFill>
                  <a:srgbClr val="FFFFFF"/>
                </a:solidFill>
              </a:rPr>
              <a:t>, Vivian Kim, </a:t>
            </a:r>
            <a:r>
              <a:rPr lang="en" sz="2400">
                <a:solidFill>
                  <a:srgbClr val="FFFFFF"/>
                </a:solidFill>
              </a:rPr>
              <a:t>Meg Garland</a:t>
            </a:r>
            <a:endParaRPr sz="2400" dirty="0">
              <a:solidFill>
                <a:srgbClr val="FFFFFF"/>
              </a:solidFill>
            </a:endParaRPr>
          </a:p>
        </p:txBody>
      </p:sp>
      <p:sp>
        <p:nvSpPr>
          <p:cNvPr id="62" name="Google Shape;62;p1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cxnSp>
        <p:nvCxnSpPr>
          <p:cNvPr id="163" name="Google Shape;163;p22"/>
          <p:cNvCxnSpPr/>
          <p:nvPr/>
        </p:nvCxnSpPr>
        <p:spPr>
          <a:xfrm>
            <a:off x="4572000" y="1341196"/>
            <a:ext cx="0" cy="3164700"/>
          </a:xfrm>
          <a:prstGeom prst="straightConnector1">
            <a:avLst/>
          </a:prstGeom>
          <a:noFill/>
          <a:ln w="9525" cap="flat" cmpd="sng">
            <a:solidFill>
              <a:schemeClr val="dk2"/>
            </a:solidFill>
            <a:prstDash val="solid"/>
            <a:round/>
            <a:headEnd type="none" w="med" len="med"/>
            <a:tailEnd type="none" w="med" len="med"/>
          </a:ln>
        </p:spPr>
      </p:cxnSp>
      <p:cxnSp>
        <p:nvCxnSpPr>
          <p:cNvPr id="164" name="Google Shape;164;p22"/>
          <p:cNvCxnSpPr/>
          <p:nvPr/>
        </p:nvCxnSpPr>
        <p:spPr>
          <a:xfrm>
            <a:off x="668375" y="2852325"/>
            <a:ext cx="7720200" cy="0"/>
          </a:xfrm>
          <a:prstGeom prst="straightConnector1">
            <a:avLst/>
          </a:prstGeom>
          <a:noFill/>
          <a:ln w="9525" cap="flat" cmpd="sng">
            <a:solidFill>
              <a:schemeClr val="dk2"/>
            </a:solidFill>
            <a:prstDash val="solid"/>
            <a:round/>
            <a:headEnd type="none" w="med" len="med"/>
            <a:tailEnd type="none" w="med" len="med"/>
          </a:ln>
        </p:spPr>
      </p:cxnSp>
      <p:pic>
        <p:nvPicPr>
          <p:cNvPr id="165" name="Google Shape;165;p22"/>
          <p:cNvPicPr preferRelativeResize="0"/>
          <p:nvPr/>
        </p:nvPicPr>
        <p:blipFill>
          <a:blip r:embed="rId3">
            <a:alphaModFix/>
          </a:blip>
          <a:stretch>
            <a:fillRect/>
          </a:stretch>
        </p:blipFill>
        <p:spPr>
          <a:xfrm>
            <a:off x="6671275" y="929687"/>
            <a:ext cx="1148500" cy="1114138"/>
          </a:xfrm>
          <a:prstGeom prst="rect">
            <a:avLst/>
          </a:prstGeom>
          <a:noFill/>
          <a:ln>
            <a:noFill/>
          </a:ln>
        </p:spPr>
      </p:pic>
      <p:sp>
        <p:nvSpPr>
          <p:cNvPr id="166" name="Google Shape;166;p22"/>
          <p:cNvSpPr txBox="1"/>
          <p:nvPr/>
        </p:nvSpPr>
        <p:spPr>
          <a:xfrm>
            <a:off x="7251725" y="2814200"/>
            <a:ext cx="1771500" cy="3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High accessibility  </a:t>
            </a:r>
            <a:endParaRPr b="1"/>
          </a:p>
        </p:txBody>
      </p:sp>
      <p:sp>
        <p:nvSpPr>
          <p:cNvPr id="167" name="Google Shape;167;p22"/>
          <p:cNvSpPr txBox="1"/>
          <p:nvPr/>
        </p:nvSpPr>
        <p:spPr>
          <a:xfrm>
            <a:off x="3477650" y="999500"/>
            <a:ext cx="2800500" cy="3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Positive user experience</a:t>
            </a:r>
            <a:endParaRPr b="1"/>
          </a:p>
        </p:txBody>
      </p:sp>
      <p:grpSp>
        <p:nvGrpSpPr>
          <p:cNvPr id="168" name="Google Shape;168;p22"/>
          <p:cNvGrpSpPr/>
          <p:nvPr/>
        </p:nvGrpSpPr>
        <p:grpSpPr>
          <a:xfrm>
            <a:off x="3337675" y="1488755"/>
            <a:ext cx="2986487" cy="2676507"/>
            <a:chOff x="3337675" y="1336355"/>
            <a:chExt cx="2986487" cy="2676507"/>
          </a:xfrm>
        </p:grpSpPr>
        <p:pic>
          <p:nvPicPr>
            <p:cNvPr id="169" name="Google Shape;169;p22"/>
            <p:cNvPicPr preferRelativeResize="0"/>
            <p:nvPr/>
          </p:nvPicPr>
          <p:blipFill>
            <a:blip r:embed="rId4">
              <a:alphaModFix/>
            </a:blip>
            <a:stretch>
              <a:fillRect/>
            </a:stretch>
          </p:blipFill>
          <p:spPr>
            <a:xfrm>
              <a:off x="4175872" y="1878039"/>
              <a:ext cx="922500" cy="578650"/>
            </a:xfrm>
            <a:prstGeom prst="rect">
              <a:avLst/>
            </a:prstGeom>
            <a:noFill/>
            <a:ln>
              <a:noFill/>
            </a:ln>
          </p:spPr>
        </p:pic>
        <p:pic>
          <p:nvPicPr>
            <p:cNvPr id="170" name="Google Shape;170;p22"/>
            <p:cNvPicPr preferRelativeResize="0"/>
            <p:nvPr/>
          </p:nvPicPr>
          <p:blipFill rotWithShape="1">
            <a:blip r:embed="rId5">
              <a:alphaModFix/>
            </a:blip>
            <a:srcRect l="23841" r="23783" b="5589"/>
            <a:stretch/>
          </p:blipFill>
          <p:spPr>
            <a:xfrm>
              <a:off x="3337675" y="1336355"/>
              <a:ext cx="700501" cy="838945"/>
            </a:xfrm>
            <a:prstGeom prst="rect">
              <a:avLst/>
            </a:prstGeom>
            <a:noFill/>
            <a:ln>
              <a:noFill/>
            </a:ln>
          </p:spPr>
        </p:pic>
        <p:pic>
          <p:nvPicPr>
            <p:cNvPr id="171" name="Google Shape;171;p22"/>
            <p:cNvPicPr preferRelativeResize="0"/>
            <p:nvPr/>
          </p:nvPicPr>
          <p:blipFill rotWithShape="1">
            <a:blip r:embed="rId6">
              <a:alphaModFix/>
            </a:blip>
            <a:srcRect l="52421"/>
            <a:stretch/>
          </p:blipFill>
          <p:spPr>
            <a:xfrm>
              <a:off x="5175662" y="3079698"/>
              <a:ext cx="1148499" cy="933164"/>
            </a:xfrm>
            <a:prstGeom prst="rect">
              <a:avLst/>
            </a:prstGeom>
            <a:noFill/>
            <a:ln>
              <a:noFill/>
            </a:ln>
          </p:spPr>
        </p:pic>
      </p:grpSp>
      <p:grpSp>
        <p:nvGrpSpPr>
          <p:cNvPr id="172" name="Google Shape;172;p22"/>
          <p:cNvGrpSpPr/>
          <p:nvPr/>
        </p:nvGrpSpPr>
        <p:grpSpPr>
          <a:xfrm>
            <a:off x="2057400" y="2323625"/>
            <a:ext cx="6165900" cy="1027050"/>
            <a:chOff x="2057400" y="2171225"/>
            <a:chExt cx="6165900" cy="1027050"/>
          </a:xfrm>
        </p:grpSpPr>
        <p:sp>
          <p:nvSpPr>
            <p:cNvPr id="173" name="Google Shape;173;p22"/>
            <p:cNvSpPr txBox="1"/>
            <p:nvPr/>
          </p:nvSpPr>
          <p:spPr>
            <a:xfrm>
              <a:off x="7086600" y="2171225"/>
              <a:ext cx="1136700" cy="343500"/>
            </a:xfrm>
            <a:prstGeom prst="rect">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Walking</a:t>
              </a:r>
              <a:endParaRPr sz="1800" b="1">
                <a:solidFill>
                  <a:srgbClr val="FFFFFF"/>
                </a:solidFill>
              </a:endParaRPr>
            </a:p>
          </p:txBody>
        </p:sp>
        <p:sp>
          <p:nvSpPr>
            <p:cNvPr id="174" name="Google Shape;174;p22"/>
            <p:cNvSpPr txBox="1"/>
            <p:nvPr/>
          </p:nvSpPr>
          <p:spPr>
            <a:xfrm>
              <a:off x="4858825" y="2604375"/>
              <a:ext cx="1856400" cy="343500"/>
            </a:xfrm>
            <a:prstGeom prst="rect">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Personal Bike</a:t>
              </a:r>
              <a:endParaRPr sz="1800" b="1">
                <a:solidFill>
                  <a:srgbClr val="FFFFFF"/>
                </a:solidFill>
              </a:endParaRPr>
            </a:p>
          </p:txBody>
        </p:sp>
        <p:sp>
          <p:nvSpPr>
            <p:cNvPr id="175" name="Google Shape;175;p22"/>
            <p:cNvSpPr txBox="1"/>
            <p:nvPr/>
          </p:nvSpPr>
          <p:spPr>
            <a:xfrm>
              <a:off x="2908375" y="2854775"/>
              <a:ext cx="1856400" cy="343500"/>
            </a:xfrm>
            <a:prstGeom prst="rect">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Personal Car</a:t>
              </a:r>
              <a:endParaRPr sz="1800" b="1">
                <a:solidFill>
                  <a:srgbClr val="FFFFFF"/>
                </a:solidFill>
              </a:endParaRPr>
            </a:p>
          </p:txBody>
        </p:sp>
        <p:sp>
          <p:nvSpPr>
            <p:cNvPr id="176" name="Google Shape;176;p22"/>
            <p:cNvSpPr txBox="1"/>
            <p:nvPr/>
          </p:nvSpPr>
          <p:spPr>
            <a:xfrm>
              <a:off x="2057400" y="2265863"/>
              <a:ext cx="1465200" cy="343500"/>
            </a:xfrm>
            <a:prstGeom prst="rect">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Carpooling</a:t>
              </a:r>
              <a:endParaRPr sz="1800" b="1">
                <a:solidFill>
                  <a:srgbClr val="FFFFFF"/>
                </a:solidFill>
              </a:endParaRPr>
            </a:p>
          </p:txBody>
        </p:sp>
      </p:grpSp>
      <p:sp>
        <p:nvSpPr>
          <p:cNvPr id="177" name="Google Shape;177;p22"/>
          <p:cNvSpPr txBox="1"/>
          <p:nvPr/>
        </p:nvSpPr>
        <p:spPr>
          <a:xfrm>
            <a:off x="189200" y="2865500"/>
            <a:ext cx="1771500" cy="3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Low accessibility  </a:t>
            </a:r>
            <a:endParaRPr b="1"/>
          </a:p>
        </p:txBody>
      </p:sp>
      <p:sp>
        <p:nvSpPr>
          <p:cNvPr id="178" name="Google Shape;178;p22"/>
          <p:cNvSpPr txBox="1"/>
          <p:nvPr/>
        </p:nvSpPr>
        <p:spPr>
          <a:xfrm>
            <a:off x="3520863" y="4429700"/>
            <a:ext cx="2800500" cy="3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Negative user experience</a:t>
            </a:r>
            <a:endParaRPr b="1"/>
          </a:p>
        </p:txBody>
      </p:sp>
      <p:pic>
        <p:nvPicPr>
          <p:cNvPr id="179" name="Google Shape;179;p22"/>
          <p:cNvPicPr preferRelativeResize="0"/>
          <p:nvPr/>
        </p:nvPicPr>
        <p:blipFill>
          <a:blip r:embed="rId7">
            <a:alphaModFix/>
          </a:blip>
          <a:stretch>
            <a:fillRect/>
          </a:stretch>
        </p:blipFill>
        <p:spPr>
          <a:xfrm>
            <a:off x="903300" y="4819179"/>
            <a:ext cx="7337403" cy="329796"/>
          </a:xfrm>
          <a:prstGeom prst="rect">
            <a:avLst/>
          </a:prstGeom>
          <a:noFill/>
          <a:ln>
            <a:noFill/>
          </a:ln>
        </p:spPr>
      </p:pic>
      <p:pic>
        <p:nvPicPr>
          <p:cNvPr id="180" name="Google Shape;180;p22"/>
          <p:cNvPicPr preferRelativeResize="0"/>
          <p:nvPr/>
        </p:nvPicPr>
        <p:blipFill>
          <a:blip r:embed="rId8">
            <a:alphaModFix/>
          </a:blip>
          <a:stretch>
            <a:fillRect/>
          </a:stretch>
        </p:blipFill>
        <p:spPr>
          <a:xfrm>
            <a:off x="904987" y="4819175"/>
            <a:ext cx="7334018" cy="329800"/>
          </a:xfrm>
          <a:prstGeom prst="rect">
            <a:avLst/>
          </a:prstGeom>
          <a:noFill/>
          <a:ln>
            <a:noFill/>
          </a:ln>
        </p:spPr>
      </p:pic>
      <p:sp>
        <p:nvSpPr>
          <p:cNvPr id="181" name="Google Shape;181;p2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Bird should position itself carefully</a:t>
            </a:r>
            <a:endParaRPr sz="3000">
              <a:solidFill>
                <a:srgbClr val="000000"/>
              </a:solidFill>
            </a:endParaRPr>
          </a:p>
        </p:txBody>
      </p:sp>
      <p:pic>
        <p:nvPicPr>
          <p:cNvPr id="182" name="Google Shape;182;p22"/>
          <p:cNvPicPr preferRelativeResize="0"/>
          <p:nvPr/>
        </p:nvPicPr>
        <p:blipFill>
          <a:blip r:embed="rId9">
            <a:alphaModFix/>
          </a:blip>
          <a:stretch>
            <a:fillRect/>
          </a:stretch>
        </p:blipFill>
        <p:spPr>
          <a:xfrm>
            <a:off x="438600" y="4729225"/>
            <a:ext cx="427096" cy="414275"/>
          </a:xfrm>
          <a:prstGeom prst="rect">
            <a:avLst/>
          </a:prstGeom>
          <a:noFill/>
          <a:ln>
            <a:noFill/>
          </a:ln>
        </p:spPr>
      </p:pic>
      <p:pic>
        <p:nvPicPr>
          <p:cNvPr id="183" name="Google Shape;183;p22"/>
          <p:cNvPicPr preferRelativeResize="0"/>
          <p:nvPr/>
        </p:nvPicPr>
        <p:blipFill>
          <a:blip r:embed="rId9">
            <a:alphaModFix/>
          </a:blip>
          <a:stretch>
            <a:fillRect/>
          </a:stretch>
        </p:blipFill>
        <p:spPr>
          <a:xfrm>
            <a:off x="8240700" y="4729225"/>
            <a:ext cx="427096" cy="414275"/>
          </a:xfrm>
          <a:prstGeom prst="rect">
            <a:avLst/>
          </a:prstGeom>
          <a:noFill/>
          <a:ln>
            <a:noFill/>
          </a:ln>
        </p:spPr>
      </p:pic>
      <p:sp>
        <p:nvSpPr>
          <p:cNvPr id="184" name="Google Shape;184;p2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10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10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graphicFrame>
        <p:nvGraphicFramePr>
          <p:cNvPr id="189" name="Google Shape;189;p23"/>
          <p:cNvGraphicFramePr/>
          <p:nvPr/>
        </p:nvGraphicFramePr>
        <p:xfrm>
          <a:off x="867600" y="1485985"/>
          <a:ext cx="3000000" cy="3000000"/>
        </p:xfrm>
        <a:graphic>
          <a:graphicData uri="http://schemas.openxmlformats.org/drawingml/2006/table">
            <a:tbl>
              <a:tblPr>
                <a:noFill/>
                <a:tableStyleId>{9E374210-CA30-428A-AAD2-FECB1F2A8F57}</a:tableStyleId>
              </a:tblPr>
              <a:tblGrid>
                <a:gridCol w="1855750">
                  <a:extLst>
                    <a:ext uri="{9D8B030D-6E8A-4147-A177-3AD203B41FA5}">
                      <a16:colId xmlns:a16="http://schemas.microsoft.com/office/drawing/2014/main" val="20000"/>
                    </a:ext>
                  </a:extLst>
                </a:gridCol>
                <a:gridCol w="1855750">
                  <a:extLst>
                    <a:ext uri="{9D8B030D-6E8A-4147-A177-3AD203B41FA5}">
                      <a16:colId xmlns:a16="http://schemas.microsoft.com/office/drawing/2014/main" val="20001"/>
                    </a:ext>
                  </a:extLst>
                </a:gridCol>
                <a:gridCol w="1855750">
                  <a:extLst>
                    <a:ext uri="{9D8B030D-6E8A-4147-A177-3AD203B41FA5}">
                      <a16:colId xmlns:a16="http://schemas.microsoft.com/office/drawing/2014/main" val="20002"/>
                    </a:ext>
                  </a:extLst>
                </a:gridCol>
                <a:gridCol w="1855750">
                  <a:extLst>
                    <a:ext uri="{9D8B030D-6E8A-4147-A177-3AD203B41FA5}">
                      <a16:colId xmlns:a16="http://schemas.microsoft.com/office/drawing/2014/main" val="20003"/>
                    </a:ext>
                  </a:extLst>
                </a:gridCol>
              </a:tblGrid>
              <a:tr h="647875">
                <a:tc>
                  <a:txBody>
                    <a:bodyPr/>
                    <a:lstStyle/>
                    <a:p>
                      <a:pPr marL="0" lvl="0" indent="0" algn="l" rtl="0">
                        <a:spcBef>
                          <a:spcPts val="0"/>
                        </a:spcBef>
                        <a:spcAft>
                          <a:spcPts val="0"/>
                        </a:spcAft>
                        <a:buNone/>
                      </a:pPr>
                      <a:r>
                        <a:rPr lang="en"/>
                        <a:t>Transportation method</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Affordability </a:t>
                      </a:r>
                      <a:endParaRPr/>
                    </a:p>
                  </a:txBody>
                  <a:tcPr marL="91425" marR="91425" marT="91425" marB="91425" anchor="ctr">
                    <a:solidFill>
                      <a:srgbClr val="D9D9D9"/>
                    </a:solidFill>
                  </a:tcPr>
                </a:tc>
                <a:tc>
                  <a:txBody>
                    <a:bodyPr/>
                    <a:lstStyle/>
                    <a:p>
                      <a:pPr marL="0" lvl="0" indent="0" algn="ctr" rtl="0">
                        <a:spcBef>
                          <a:spcPts val="0"/>
                        </a:spcBef>
                        <a:spcAft>
                          <a:spcPts val="0"/>
                        </a:spcAft>
                        <a:buNone/>
                      </a:pPr>
                      <a:r>
                        <a:rPr lang="en" sz="1350">
                          <a:solidFill>
                            <a:schemeClr val="dk2"/>
                          </a:solidFill>
                        </a:rPr>
                        <a:t>Accessibility </a:t>
                      </a:r>
                      <a:endParaRPr/>
                    </a:p>
                  </a:txBody>
                  <a:tcPr marL="91425" marR="91425" marT="91425" marB="91425" anchor="ctr">
                    <a:solidFill>
                      <a:srgbClr val="D9D9D9"/>
                    </a:solidFill>
                  </a:tcPr>
                </a:tc>
                <a:tc>
                  <a:txBody>
                    <a:bodyPr/>
                    <a:lstStyle/>
                    <a:p>
                      <a:pPr marL="0" lvl="0" indent="0" algn="ctr" rtl="0">
                        <a:spcBef>
                          <a:spcPts val="0"/>
                        </a:spcBef>
                        <a:spcAft>
                          <a:spcPts val="0"/>
                        </a:spcAft>
                        <a:buNone/>
                      </a:pPr>
                      <a:r>
                        <a:rPr lang="en"/>
                        <a:t>User experience </a:t>
                      </a:r>
                      <a:endParaRPr/>
                    </a:p>
                  </a:txBody>
                  <a:tcPr marL="91425" marR="91425" marT="91425" marB="91425" anchor="ctr">
                    <a:solidFill>
                      <a:srgbClr val="D9D9D9"/>
                    </a:solidFill>
                  </a:tcPr>
                </a:tc>
                <a:extLst>
                  <a:ext uri="{0D108BD9-81ED-4DB2-BD59-A6C34878D82A}">
                    <a16:rowId xmlns:a16="http://schemas.microsoft.com/office/drawing/2014/main" val="10000"/>
                  </a:ext>
                </a:extLst>
              </a:tr>
              <a:tr h="426450">
                <a:tc>
                  <a:txBody>
                    <a:bodyPr/>
                    <a:lstStyle/>
                    <a:p>
                      <a:pPr marL="0" lvl="0" indent="0" algn="l" rtl="0">
                        <a:spcBef>
                          <a:spcPts val="0"/>
                        </a:spcBef>
                        <a:spcAft>
                          <a:spcPts val="0"/>
                        </a:spcAft>
                        <a:buNone/>
                      </a:pPr>
                      <a:r>
                        <a:rPr lang="en" b="1"/>
                        <a:t>E-scooter</a:t>
                      </a:r>
                      <a:endParaRPr b="1"/>
                    </a:p>
                  </a:txBody>
                  <a:tcPr marL="91425" marR="91425" marT="91425" marB="91425">
                    <a:solidFill>
                      <a:srgbClr val="DCD2EA"/>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426450">
                <a:tc>
                  <a:txBody>
                    <a:bodyPr/>
                    <a:lstStyle/>
                    <a:p>
                      <a:pPr marL="0" lvl="0" indent="0" algn="l" rtl="0">
                        <a:spcBef>
                          <a:spcPts val="0"/>
                        </a:spcBef>
                        <a:spcAft>
                          <a:spcPts val="0"/>
                        </a:spcAft>
                        <a:buNone/>
                      </a:pPr>
                      <a:r>
                        <a:rPr lang="en"/>
                        <a:t>UBike</a:t>
                      </a: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426450">
                <a:tc>
                  <a:txBody>
                    <a:bodyPr/>
                    <a:lstStyle/>
                    <a:p>
                      <a:pPr marL="0" lvl="0" indent="0" algn="l" rtl="0">
                        <a:spcBef>
                          <a:spcPts val="0"/>
                        </a:spcBef>
                        <a:spcAft>
                          <a:spcPts val="0"/>
                        </a:spcAft>
                        <a:buNone/>
                      </a:pPr>
                      <a:r>
                        <a:rPr lang="en"/>
                        <a:t>Bus</a:t>
                      </a: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454650">
                <a:tc>
                  <a:txBody>
                    <a:bodyPr/>
                    <a:lstStyle/>
                    <a:p>
                      <a:pPr marL="0" lvl="0" indent="0" algn="l" rtl="0">
                        <a:spcBef>
                          <a:spcPts val="0"/>
                        </a:spcBef>
                        <a:spcAft>
                          <a:spcPts val="0"/>
                        </a:spcAft>
                        <a:buNone/>
                      </a:pPr>
                      <a:r>
                        <a:rPr lang="en"/>
                        <a:t>Uber/Lyft</a:t>
                      </a: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426450">
                <a:tc>
                  <a:txBody>
                    <a:bodyPr/>
                    <a:lstStyle/>
                    <a:p>
                      <a:pPr marL="0" lvl="0" indent="0" algn="l" rtl="0">
                        <a:spcBef>
                          <a:spcPts val="0"/>
                        </a:spcBef>
                        <a:spcAft>
                          <a:spcPts val="0"/>
                        </a:spcAft>
                        <a:buNone/>
                      </a:pPr>
                      <a:r>
                        <a:rPr lang="en"/>
                        <a:t>Personal Car</a:t>
                      </a: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426450">
                <a:tc>
                  <a:txBody>
                    <a:bodyPr/>
                    <a:lstStyle/>
                    <a:p>
                      <a:pPr marL="0" lvl="0" indent="0" algn="l" rtl="0">
                        <a:spcBef>
                          <a:spcPts val="0"/>
                        </a:spcBef>
                        <a:spcAft>
                          <a:spcPts val="0"/>
                        </a:spcAft>
                        <a:buNone/>
                      </a:pPr>
                      <a:r>
                        <a:rPr lang="en"/>
                        <a:t>Walking</a:t>
                      </a: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bl>
          </a:graphicData>
        </a:graphic>
      </p:graphicFrame>
      <p:sp>
        <p:nvSpPr>
          <p:cNvPr id="190" name="Google Shape;190;p23"/>
          <p:cNvSpPr txBox="1"/>
          <p:nvPr/>
        </p:nvSpPr>
        <p:spPr>
          <a:xfrm>
            <a:off x="2498975" y="629375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191" name="Google Shape;191;p23"/>
          <p:cNvGrpSpPr/>
          <p:nvPr/>
        </p:nvGrpSpPr>
        <p:grpSpPr>
          <a:xfrm>
            <a:off x="3553321" y="2610470"/>
            <a:ext cx="319841" cy="320036"/>
            <a:chOff x="3120088" y="1909875"/>
            <a:chExt cx="351088" cy="341700"/>
          </a:xfrm>
        </p:grpSpPr>
        <p:sp>
          <p:nvSpPr>
            <p:cNvPr id="192" name="Google Shape;192;p23"/>
            <p:cNvSpPr/>
            <p:nvPr/>
          </p:nvSpPr>
          <p:spPr>
            <a:xfrm>
              <a:off x="3120088" y="1938075"/>
              <a:ext cx="285300" cy="285300"/>
            </a:xfrm>
            <a:prstGeom prst="ellipse">
              <a:avLst/>
            </a:prstGeom>
            <a:solidFill>
              <a:srgbClr val="99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3263575" y="1909875"/>
              <a:ext cx="207600" cy="341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3"/>
          <p:cNvSpPr txBox="1"/>
          <p:nvPr/>
        </p:nvSpPr>
        <p:spPr>
          <a:xfrm>
            <a:off x="867600" y="1119413"/>
            <a:ext cx="2724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Potential Opportunities  </a:t>
            </a:r>
            <a:endParaRPr b="1"/>
          </a:p>
        </p:txBody>
      </p:sp>
      <p:sp>
        <p:nvSpPr>
          <p:cNvPr id="195" name="Google Shape;195;p23"/>
          <p:cNvSpPr/>
          <p:nvPr/>
        </p:nvSpPr>
        <p:spPr>
          <a:xfrm>
            <a:off x="3522555" y="3059074"/>
            <a:ext cx="281100" cy="270600"/>
          </a:xfrm>
          <a:prstGeom prst="ellipse">
            <a:avLst/>
          </a:prstGeom>
          <a:solidFill>
            <a:srgbClr val="9900FF"/>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3522555" y="4378864"/>
            <a:ext cx="281100" cy="270600"/>
          </a:xfrm>
          <a:prstGeom prst="ellipse">
            <a:avLst/>
          </a:prstGeom>
          <a:solidFill>
            <a:srgbClr val="9900FF"/>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3522555" y="3503683"/>
            <a:ext cx="281100" cy="270600"/>
          </a:xfrm>
          <a:prstGeom prst="ellipse">
            <a:avLst/>
          </a:prstGeom>
          <a:solidFill>
            <a:srgbClr val="FFFFFF"/>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3522555" y="3948264"/>
            <a:ext cx="281100" cy="270600"/>
          </a:xfrm>
          <a:prstGeom prst="ellipse">
            <a:avLst/>
          </a:prstGeom>
          <a:solidFill>
            <a:srgbClr val="FFFFFF"/>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23"/>
          <p:cNvGrpSpPr/>
          <p:nvPr/>
        </p:nvGrpSpPr>
        <p:grpSpPr>
          <a:xfrm>
            <a:off x="3553212" y="2202923"/>
            <a:ext cx="320051" cy="320036"/>
            <a:chOff x="3120088" y="1909875"/>
            <a:chExt cx="351088" cy="341700"/>
          </a:xfrm>
        </p:grpSpPr>
        <p:sp>
          <p:nvSpPr>
            <p:cNvPr id="200" name="Google Shape;200;p23"/>
            <p:cNvSpPr/>
            <p:nvPr/>
          </p:nvSpPr>
          <p:spPr>
            <a:xfrm>
              <a:off x="3120088" y="1938075"/>
              <a:ext cx="285300" cy="285300"/>
            </a:xfrm>
            <a:prstGeom prst="ellipse">
              <a:avLst/>
            </a:prstGeom>
            <a:solidFill>
              <a:srgbClr val="99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3263575" y="1909875"/>
              <a:ext cx="207600" cy="341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23"/>
          <p:cNvSpPr/>
          <p:nvPr/>
        </p:nvSpPr>
        <p:spPr>
          <a:xfrm>
            <a:off x="7226122" y="2229305"/>
            <a:ext cx="281100" cy="270600"/>
          </a:xfrm>
          <a:prstGeom prst="ellipse">
            <a:avLst/>
          </a:prstGeom>
          <a:solidFill>
            <a:srgbClr val="9900FF"/>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23"/>
          <p:cNvGrpSpPr/>
          <p:nvPr/>
        </p:nvGrpSpPr>
        <p:grpSpPr>
          <a:xfrm>
            <a:off x="5335720" y="2202936"/>
            <a:ext cx="320051" cy="320036"/>
            <a:chOff x="3120088" y="1909875"/>
            <a:chExt cx="351088" cy="341700"/>
          </a:xfrm>
        </p:grpSpPr>
        <p:sp>
          <p:nvSpPr>
            <p:cNvPr id="204" name="Google Shape;204;p23"/>
            <p:cNvSpPr/>
            <p:nvPr/>
          </p:nvSpPr>
          <p:spPr>
            <a:xfrm>
              <a:off x="3120088" y="1938075"/>
              <a:ext cx="285300" cy="285300"/>
            </a:xfrm>
            <a:prstGeom prst="ellipse">
              <a:avLst/>
            </a:prstGeom>
            <a:solidFill>
              <a:srgbClr val="99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3263575" y="1909875"/>
              <a:ext cx="207600" cy="341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23"/>
          <p:cNvSpPr/>
          <p:nvPr/>
        </p:nvSpPr>
        <p:spPr>
          <a:xfrm>
            <a:off x="2965925" y="1178450"/>
            <a:ext cx="281100" cy="270600"/>
          </a:xfrm>
          <a:prstGeom prst="ellipse">
            <a:avLst/>
          </a:pr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5318655" y="2200638"/>
            <a:ext cx="345900" cy="324600"/>
          </a:xfrm>
          <a:prstGeom prst="ellipse">
            <a:avLst/>
          </a:pr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3490140" y="2200638"/>
            <a:ext cx="345900" cy="324600"/>
          </a:xfrm>
          <a:prstGeom prst="ellipse">
            <a:avLst/>
          </a:pr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 name="Google Shape;209;p23"/>
          <p:cNvPicPr preferRelativeResize="0"/>
          <p:nvPr/>
        </p:nvPicPr>
        <p:blipFill>
          <a:blip r:embed="rId3">
            <a:alphaModFix/>
          </a:blip>
          <a:stretch>
            <a:fillRect/>
          </a:stretch>
        </p:blipFill>
        <p:spPr>
          <a:xfrm>
            <a:off x="904987" y="4819175"/>
            <a:ext cx="7334018" cy="329800"/>
          </a:xfrm>
          <a:prstGeom prst="rect">
            <a:avLst/>
          </a:prstGeom>
          <a:noFill/>
          <a:ln>
            <a:noFill/>
          </a:ln>
        </p:spPr>
      </p:pic>
      <p:sp>
        <p:nvSpPr>
          <p:cNvPr id="210" name="Google Shape;210;p2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UVA transportation market is lacking</a:t>
            </a:r>
            <a:endParaRPr sz="3000">
              <a:solidFill>
                <a:srgbClr val="000000"/>
              </a:solidFill>
            </a:endParaRPr>
          </a:p>
        </p:txBody>
      </p:sp>
      <p:grpSp>
        <p:nvGrpSpPr>
          <p:cNvPr id="211" name="Google Shape;211;p23"/>
          <p:cNvGrpSpPr/>
          <p:nvPr/>
        </p:nvGrpSpPr>
        <p:grpSpPr>
          <a:xfrm>
            <a:off x="5347071" y="2619470"/>
            <a:ext cx="319841" cy="320036"/>
            <a:chOff x="3120088" y="1909875"/>
            <a:chExt cx="351088" cy="341700"/>
          </a:xfrm>
        </p:grpSpPr>
        <p:sp>
          <p:nvSpPr>
            <p:cNvPr id="212" name="Google Shape;212;p23"/>
            <p:cNvSpPr/>
            <p:nvPr/>
          </p:nvSpPr>
          <p:spPr>
            <a:xfrm>
              <a:off x="3120088" y="1938075"/>
              <a:ext cx="285300" cy="285300"/>
            </a:xfrm>
            <a:prstGeom prst="ellipse">
              <a:avLst/>
            </a:prstGeom>
            <a:solidFill>
              <a:srgbClr val="99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3263575" y="1909875"/>
              <a:ext cx="207600" cy="341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23"/>
          <p:cNvSpPr/>
          <p:nvPr/>
        </p:nvSpPr>
        <p:spPr>
          <a:xfrm>
            <a:off x="5316305" y="4387864"/>
            <a:ext cx="281100" cy="270600"/>
          </a:xfrm>
          <a:prstGeom prst="ellipse">
            <a:avLst/>
          </a:prstGeom>
          <a:solidFill>
            <a:srgbClr val="9900FF"/>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23"/>
          <p:cNvGrpSpPr/>
          <p:nvPr/>
        </p:nvGrpSpPr>
        <p:grpSpPr>
          <a:xfrm>
            <a:off x="7245496" y="2635320"/>
            <a:ext cx="319841" cy="320036"/>
            <a:chOff x="3120088" y="1909875"/>
            <a:chExt cx="351088" cy="341700"/>
          </a:xfrm>
        </p:grpSpPr>
        <p:sp>
          <p:nvSpPr>
            <p:cNvPr id="216" name="Google Shape;216;p23"/>
            <p:cNvSpPr/>
            <p:nvPr/>
          </p:nvSpPr>
          <p:spPr>
            <a:xfrm>
              <a:off x="3120088" y="1938075"/>
              <a:ext cx="285300" cy="285300"/>
            </a:xfrm>
            <a:prstGeom prst="ellipse">
              <a:avLst/>
            </a:prstGeom>
            <a:solidFill>
              <a:srgbClr val="99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3263575" y="1909875"/>
              <a:ext cx="207600" cy="341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23"/>
          <p:cNvGrpSpPr/>
          <p:nvPr/>
        </p:nvGrpSpPr>
        <p:grpSpPr>
          <a:xfrm>
            <a:off x="5331684" y="3033720"/>
            <a:ext cx="319841" cy="320036"/>
            <a:chOff x="3120088" y="1909875"/>
            <a:chExt cx="351088" cy="341700"/>
          </a:xfrm>
        </p:grpSpPr>
        <p:sp>
          <p:nvSpPr>
            <p:cNvPr id="219" name="Google Shape;219;p23"/>
            <p:cNvSpPr/>
            <p:nvPr/>
          </p:nvSpPr>
          <p:spPr>
            <a:xfrm>
              <a:off x="3120088" y="1938075"/>
              <a:ext cx="285300" cy="285300"/>
            </a:xfrm>
            <a:prstGeom prst="ellipse">
              <a:avLst/>
            </a:prstGeom>
            <a:solidFill>
              <a:srgbClr val="99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3263575" y="1909875"/>
              <a:ext cx="207600" cy="341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23"/>
          <p:cNvSpPr/>
          <p:nvPr/>
        </p:nvSpPr>
        <p:spPr>
          <a:xfrm>
            <a:off x="7226130" y="3077083"/>
            <a:ext cx="281100" cy="270600"/>
          </a:xfrm>
          <a:prstGeom prst="ellipse">
            <a:avLst/>
          </a:prstGeom>
          <a:solidFill>
            <a:srgbClr val="FFFFFF"/>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23"/>
          <p:cNvGrpSpPr/>
          <p:nvPr/>
        </p:nvGrpSpPr>
        <p:grpSpPr>
          <a:xfrm>
            <a:off x="5331684" y="3495495"/>
            <a:ext cx="319841" cy="320036"/>
            <a:chOff x="3120088" y="1909875"/>
            <a:chExt cx="351088" cy="341700"/>
          </a:xfrm>
        </p:grpSpPr>
        <p:sp>
          <p:nvSpPr>
            <p:cNvPr id="223" name="Google Shape;223;p23"/>
            <p:cNvSpPr/>
            <p:nvPr/>
          </p:nvSpPr>
          <p:spPr>
            <a:xfrm>
              <a:off x="3120088" y="1938075"/>
              <a:ext cx="285300" cy="285300"/>
            </a:xfrm>
            <a:prstGeom prst="ellipse">
              <a:avLst/>
            </a:prstGeom>
            <a:solidFill>
              <a:srgbClr val="99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3263575" y="1909875"/>
              <a:ext cx="207600" cy="341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23"/>
          <p:cNvSpPr/>
          <p:nvPr/>
        </p:nvSpPr>
        <p:spPr>
          <a:xfrm>
            <a:off x="7226122" y="3521680"/>
            <a:ext cx="281100" cy="270600"/>
          </a:xfrm>
          <a:prstGeom prst="ellipse">
            <a:avLst/>
          </a:prstGeom>
          <a:solidFill>
            <a:srgbClr val="9900FF"/>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23"/>
          <p:cNvGrpSpPr/>
          <p:nvPr/>
        </p:nvGrpSpPr>
        <p:grpSpPr>
          <a:xfrm>
            <a:off x="7226134" y="3941408"/>
            <a:ext cx="319841" cy="320036"/>
            <a:chOff x="3120088" y="1909875"/>
            <a:chExt cx="351088" cy="341700"/>
          </a:xfrm>
        </p:grpSpPr>
        <p:sp>
          <p:nvSpPr>
            <p:cNvPr id="227" name="Google Shape;227;p23"/>
            <p:cNvSpPr/>
            <p:nvPr/>
          </p:nvSpPr>
          <p:spPr>
            <a:xfrm>
              <a:off x="3120088" y="1938075"/>
              <a:ext cx="285300" cy="285300"/>
            </a:xfrm>
            <a:prstGeom prst="ellipse">
              <a:avLst/>
            </a:prstGeom>
            <a:solidFill>
              <a:srgbClr val="99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3263575" y="1909875"/>
              <a:ext cx="207600" cy="341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23"/>
          <p:cNvSpPr/>
          <p:nvPr/>
        </p:nvSpPr>
        <p:spPr>
          <a:xfrm>
            <a:off x="5316305" y="3966389"/>
            <a:ext cx="281100" cy="270600"/>
          </a:xfrm>
          <a:prstGeom prst="ellipse">
            <a:avLst/>
          </a:prstGeom>
          <a:solidFill>
            <a:srgbClr val="9900FF"/>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23"/>
          <p:cNvGrpSpPr/>
          <p:nvPr/>
        </p:nvGrpSpPr>
        <p:grpSpPr>
          <a:xfrm>
            <a:off x="7206759" y="4358608"/>
            <a:ext cx="319841" cy="320036"/>
            <a:chOff x="3120088" y="1909875"/>
            <a:chExt cx="351088" cy="341700"/>
          </a:xfrm>
        </p:grpSpPr>
        <p:sp>
          <p:nvSpPr>
            <p:cNvPr id="231" name="Google Shape;231;p23"/>
            <p:cNvSpPr/>
            <p:nvPr/>
          </p:nvSpPr>
          <p:spPr>
            <a:xfrm>
              <a:off x="3120088" y="1938075"/>
              <a:ext cx="285300" cy="285300"/>
            </a:xfrm>
            <a:prstGeom prst="ellipse">
              <a:avLst/>
            </a:prstGeom>
            <a:solidFill>
              <a:srgbClr val="99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3263575" y="1909875"/>
              <a:ext cx="207600" cy="341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3" name="Google Shape;233;p23"/>
          <p:cNvPicPr preferRelativeResize="0"/>
          <p:nvPr/>
        </p:nvPicPr>
        <p:blipFill>
          <a:blip r:embed="rId4">
            <a:alphaModFix/>
          </a:blip>
          <a:stretch>
            <a:fillRect/>
          </a:stretch>
        </p:blipFill>
        <p:spPr>
          <a:xfrm>
            <a:off x="438600" y="4729225"/>
            <a:ext cx="427096" cy="414275"/>
          </a:xfrm>
          <a:prstGeom prst="rect">
            <a:avLst/>
          </a:prstGeom>
          <a:noFill/>
          <a:ln>
            <a:noFill/>
          </a:ln>
        </p:spPr>
      </p:pic>
      <p:pic>
        <p:nvPicPr>
          <p:cNvPr id="234" name="Google Shape;234;p23"/>
          <p:cNvPicPr preferRelativeResize="0"/>
          <p:nvPr/>
        </p:nvPicPr>
        <p:blipFill>
          <a:blip r:embed="rId4">
            <a:alphaModFix/>
          </a:blip>
          <a:stretch>
            <a:fillRect/>
          </a:stretch>
        </p:blipFill>
        <p:spPr>
          <a:xfrm>
            <a:off x="8240700" y="4729225"/>
            <a:ext cx="427096" cy="414275"/>
          </a:xfrm>
          <a:prstGeom prst="rect">
            <a:avLst/>
          </a:prstGeom>
          <a:noFill/>
          <a:ln>
            <a:noFill/>
          </a:ln>
        </p:spPr>
      </p:pic>
      <p:sp>
        <p:nvSpPr>
          <p:cNvPr id="235" name="Google Shape;235;p2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1000"/>
                                        <p:tgtEl>
                                          <p:spTgt spid="194"/>
                                        </p:tgtEl>
                                      </p:cBhvr>
                                    </p:animEffect>
                                  </p:childTnLst>
                                </p:cTn>
                              </p:par>
                              <p:par>
                                <p:cTn id="8" presetID="10" presetClass="entr" presetSubtype="0" fill="hold" nodeType="withEffect">
                                  <p:stCondLst>
                                    <p:cond delay="0"/>
                                  </p:stCondLst>
                                  <p:childTnLst>
                                    <p:set>
                                      <p:cBhvr>
                                        <p:cTn id="9" dur="1" fill="hold">
                                          <p:stCondLst>
                                            <p:cond delay="0"/>
                                          </p:stCondLst>
                                        </p:cTn>
                                        <p:tgtEl>
                                          <p:spTgt spid="206"/>
                                        </p:tgtEl>
                                        <p:attrNameLst>
                                          <p:attrName>style.visibility</p:attrName>
                                        </p:attrNameLst>
                                      </p:cBhvr>
                                      <p:to>
                                        <p:strVal val="visible"/>
                                      </p:to>
                                    </p:set>
                                    <p:animEffect transition="in" filter="fade">
                                      <p:cBhvr>
                                        <p:cTn id="10" dur="1000"/>
                                        <p:tgtEl>
                                          <p:spTgt spid="20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8"/>
                                        </p:tgtEl>
                                        <p:attrNameLst>
                                          <p:attrName>style.visibility</p:attrName>
                                        </p:attrNameLst>
                                      </p:cBhvr>
                                      <p:to>
                                        <p:strVal val="visible"/>
                                      </p:to>
                                    </p:set>
                                    <p:animEffect transition="in" filter="fade">
                                      <p:cBhvr>
                                        <p:cTn id="15" dur="1000"/>
                                        <p:tgtEl>
                                          <p:spTgt spid="2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7"/>
                                        </p:tgtEl>
                                        <p:attrNameLst>
                                          <p:attrName>style.visibility</p:attrName>
                                        </p:attrNameLst>
                                      </p:cBhvr>
                                      <p:to>
                                        <p:strVal val="visible"/>
                                      </p:to>
                                    </p:set>
                                    <p:animEffect transition="in" filter="fade">
                                      <p:cBhvr>
                                        <p:cTn id="20" dur="1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Capturing two ends of the market</a:t>
            </a:r>
            <a:endParaRPr/>
          </a:p>
        </p:txBody>
      </p:sp>
      <p:sp>
        <p:nvSpPr>
          <p:cNvPr id="241" name="Google Shape;241;p24"/>
          <p:cNvSpPr txBox="1"/>
          <p:nvPr/>
        </p:nvSpPr>
        <p:spPr>
          <a:xfrm>
            <a:off x="694200" y="992225"/>
            <a:ext cx="38547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Biggest frustration for non-riders</a:t>
            </a:r>
            <a:endParaRPr/>
          </a:p>
        </p:txBody>
      </p:sp>
      <p:sp>
        <p:nvSpPr>
          <p:cNvPr id="242" name="Google Shape;242;p24"/>
          <p:cNvSpPr txBox="1"/>
          <p:nvPr/>
        </p:nvSpPr>
        <p:spPr>
          <a:xfrm>
            <a:off x="5592100" y="1016625"/>
            <a:ext cx="40155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Biggest frustration for frequent riders</a:t>
            </a:r>
            <a:endParaRPr/>
          </a:p>
        </p:txBody>
      </p:sp>
      <p:grpSp>
        <p:nvGrpSpPr>
          <p:cNvPr id="243" name="Google Shape;243;p24"/>
          <p:cNvGrpSpPr/>
          <p:nvPr/>
        </p:nvGrpSpPr>
        <p:grpSpPr>
          <a:xfrm>
            <a:off x="5307013" y="1318237"/>
            <a:ext cx="3203437" cy="3102336"/>
            <a:chOff x="205325" y="1546812"/>
            <a:chExt cx="3203437" cy="3102336"/>
          </a:xfrm>
        </p:grpSpPr>
        <p:pic>
          <p:nvPicPr>
            <p:cNvPr id="244" name="Google Shape;244;p24"/>
            <p:cNvPicPr preferRelativeResize="0"/>
            <p:nvPr/>
          </p:nvPicPr>
          <p:blipFill>
            <a:blip r:embed="rId3">
              <a:alphaModFix/>
            </a:blip>
            <a:stretch>
              <a:fillRect/>
            </a:stretch>
          </p:blipFill>
          <p:spPr>
            <a:xfrm>
              <a:off x="350288" y="1546812"/>
              <a:ext cx="3058474" cy="2915451"/>
            </a:xfrm>
            <a:prstGeom prst="rect">
              <a:avLst/>
            </a:prstGeom>
            <a:noFill/>
            <a:ln>
              <a:noFill/>
            </a:ln>
          </p:spPr>
        </p:pic>
        <p:grpSp>
          <p:nvGrpSpPr>
            <p:cNvPr id="245" name="Google Shape;245;p24"/>
            <p:cNvGrpSpPr/>
            <p:nvPr/>
          </p:nvGrpSpPr>
          <p:grpSpPr>
            <a:xfrm>
              <a:off x="205325" y="1591300"/>
              <a:ext cx="3108425" cy="3057849"/>
              <a:chOff x="205325" y="1591300"/>
              <a:chExt cx="3108425" cy="3057849"/>
            </a:xfrm>
          </p:grpSpPr>
          <p:sp>
            <p:nvSpPr>
              <p:cNvPr id="246" name="Google Shape;246;p24"/>
              <p:cNvSpPr/>
              <p:nvPr/>
            </p:nvSpPr>
            <p:spPr>
              <a:xfrm>
                <a:off x="205325" y="1591300"/>
                <a:ext cx="316800" cy="27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rot="5400000">
                <a:off x="1800250" y="3135649"/>
                <a:ext cx="285900" cy="27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 name="Google Shape;248;p24"/>
          <p:cNvGrpSpPr/>
          <p:nvPr/>
        </p:nvGrpSpPr>
        <p:grpSpPr>
          <a:xfrm>
            <a:off x="313200" y="1286500"/>
            <a:ext cx="3173649" cy="3057849"/>
            <a:chOff x="3589800" y="1591300"/>
            <a:chExt cx="3173649" cy="3057849"/>
          </a:xfrm>
        </p:grpSpPr>
        <p:pic>
          <p:nvPicPr>
            <p:cNvPr id="249" name="Google Shape;249;p24"/>
            <p:cNvPicPr preferRelativeResize="0"/>
            <p:nvPr/>
          </p:nvPicPr>
          <p:blipFill>
            <a:blip r:embed="rId4">
              <a:alphaModFix/>
            </a:blip>
            <a:stretch>
              <a:fillRect/>
            </a:stretch>
          </p:blipFill>
          <p:spPr>
            <a:xfrm>
              <a:off x="3751622" y="1591300"/>
              <a:ext cx="3011827" cy="2870974"/>
            </a:xfrm>
            <a:prstGeom prst="rect">
              <a:avLst/>
            </a:prstGeom>
            <a:noFill/>
            <a:ln>
              <a:noFill/>
            </a:ln>
          </p:spPr>
        </p:pic>
        <p:grpSp>
          <p:nvGrpSpPr>
            <p:cNvPr id="250" name="Google Shape;250;p24"/>
            <p:cNvGrpSpPr/>
            <p:nvPr/>
          </p:nvGrpSpPr>
          <p:grpSpPr>
            <a:xfrm>
              <a:off x="3589800" y="1591300"/>
              <a:ext cx="3108425" cy="3057849"/>
              <a:chOff x="-99475" y="1591300"/>
              <a:chExt cx="3108425" cy="3057849"/>
            </a:xfrm>
          </p:grpSpPr>
          <p:sp>
            <p:nvSpPr>
              <p:cNvPr id="251" name="Google Shape;251;p24"/>
              <p:cNvSpPr/>
              <p:nvPr/>
            </p:nvSpPr>
            <p:spPr>
              <a:xfrm>
                <a:off x="-99475" y="1591300"/>
                <a:ext cx="316800" cy="27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rot="5400000">
                <a:off x="1495450" y="3135649"/>
                <a:ext cx="285900" cy="27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3" name="Google Shape;253;p24"/>
          <p:cNvSpPr txBox="1"/>
          <p:nvPr/>
        </p:nvSpPr>
        <p:spPr>
          <a:xfrm>
            <a:off x="4173400" y="2356950"/>
            <a:ext cx="8091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u="sng"/>
              <a:t>VS. </a:t>
            </a:r>
            <a:endParaRPr sz="3000" u="sng"/>
          </a:p>
        </p:txBody>
      </p:sp>
      <p:sp>
        <p:nvSpPr>
          <p:cNvPr id="254" name="Google Shape;254;p24"/>
          <p:cNvSpPr txBox="1"/>
          <p:nvPr/>
        </p:nvSpPr>
        <p:spPr>
          <a:xfrm>
            <a:off x="5551375" y="4067150"/>
            <a:ext cx="33147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Time        Location     Reliability </a:t>
            </a:r>
            <a:endParaRPr/>
          </a:p>
        </p:txBody>
      </p:sp>
      <p:sp>
        <p:nvSpPr>
          <p:cNvPr id="255" name="Google Shape;255;p24"/>
          <p:cNvSpPr txBox="1"/>
          <p:nvPr/>
        </p:nvSpPr>
        <p:spPr>
          <a:xfrm>
            <a:off x="630100" y="4067150"/>
            <a:ext cx="33147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Time        Location     Reliability </a:t>
            </a:r>
            <a:endParaRPr/>
          </a:p>
        </p:txBody>
      </p:sp>
      <p:sp>
        <p:nvSpPr>
          <p:cNvPr id="256" name="Google Shape;256;p24"/>
          <p:cNvSpPr txBox="1"/>
          <p:nvPr/>
        </p:nvSpPr>
        <p:spPr>
          <a:xfrm>
            <a:off x="5279925" y="1513500"/>
            <a:ext cx="423900" cy="27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600"/>
          </a:p>
          <a:p>
            <a:pPr marL="0" lvl="0" indent="0" algn="r" rtl="0">
              <a:spcBef>
                <a:spcPts val="0"/>
              </a:spcBef>
              <a:spcAft>
                <a:spcPts val="0"/>
              </a:spcAft>
              <a:buNone/>
            </a:pPr>
            <a:r>
              <a:rPr lang="en"/>
              <a:t>30</a:t>
            </a: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sz="600"/>
          </a:p>
          <a:p>
            <a:pPr marL="0" lvl="0" indent="0" algn="r" rtl="0">
              <a:spcBef>
                <a:spcPts val="0"/>
              </a:spcBef>
              <a:spcAft>
                <a:spcPts val="0"/>
              </a:spcAft>
              <a:buNone/>
            </a:pPr>
            <a:r>
              <a:rPr lang="en"/>
              <a:t>20</a:t>
            </a:r>
            <a:endParaRPr/>
          </a:p>
          <a:p>
            <a:pPr marL="0" lvl="0" indent="0" algn="r"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600"/>
          </a:p>
          <a:p>
            <a:pPr marL="0" lvl="0" indent="0" algn="r" rtl="0">
              <a:spcBef>
                <a:spcPts val="0"/>
              </a:spcBef>
              <a:spcAft>
                <a:spcPts val="0"/>
              </a:spcAft>
              <a:buNone/>
            </a:pPr>
            <a:r>
              <a:rPr lang="en"/>
              <a:t>10</a:t>
            </a: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r>
              <a:rPr lang="en"/>
              <a:t>0</a:t>
            </a:r>
            <a:endParaRPr/>
          </a:p>
        </p:txBody>
      </p:sp>
      <p:sp>
        <p:nvSpPr>
          <p:cNvPr id="257" name="Google Shape;257;p24"/>
          <p:cNvSpPr txBox="1"/>
          <p:nvPr/>
        </p:nvSpPr>
        <p:spPr>
          <a:xfrm>
            <a:off x="248900" y="1470625"/>
            <a:ext cx="423900" cy="27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600"/>
          </a:p>
          <a:p>
            <a:pPr marL="0" lvl="0" indent="0" algn="r" rtl="0">
              <a:spcBef>
                <a:spcPts val="0"/>
              </a:spcBef>
              <a:spcAft>
                <a:spcPts val="0"/>
              </a:spcAft>
              <a:buNone/>
            </a:pPr>
            <a:r>
              <a:rPr lang="en"/>
              <a:t>20</a:t>
            </a: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r>
              <a:rPr lang="en"/>
              <a:t>10</a:t>
            </a: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r>
              <a:rPr lang="en"/>
              <a:t>  </a:t>
            </a:r>
            <a:endParaRPr/>
          </a:p>
          <a:p>
            <a:pPr marL="0" lvl="0" indent="0" algn="r" rtl="0">
              <a:spcBef>
                <a:spcPts val="0"/>
              </a:spcBef>
              <a:spcAft>
                <a:spcPts val="0"/>
              </a:spcAft>
              <a:buNone/>
            </a:pPr>
            <a:r>
              <a:rPr lang="en"/>
              <a:t>  0</a:t>
            </a:r>
            <a:endParaRPr/>
          </a:p>
        </p:txBody>
      </p:sp>
      <p:pic>
        <p:nvPicPr>
          <p:cNvPr id="258" name="Google Shape;258;p24"/>
          <p:cNvPicPr preferRelativeResize="0"/>
          <p:nvPr/>
        </p:nvPicPr>
        <p:blipFill>
          <a:blip r:embed="rId5">
            <a:alphaModFix/>
          </a:blip>
          <a:stretch>
            <a:fillRect/>
          </a:stretch>
        </p:blipFill>
        <p:spPr>
          <a:xfrm>
            <a:off x="904987" y="4819175"/>
            <a:ext cx="7334018" cy="329800"/>
          </a:xfrm>
          <a:prstGeom prst="rect">
            <a:avLst/>
          </a:prstGeom>
          <a:noFill/>
          <a:ln>
            <a:noFill/>
          </a:ln>
        </p:spPr>
      </p:pic>
      <p:sp>
        <p:nvSpPr>
          <p:cNvPr id="259" name="Google Shape;259;p24"/>
          <p:cNvSpPr/>
          <p:nvPr/>
        </p:nvSpPr>
        <p:spPr>
          <a:xfrm>
            <a:off x="598375" y="4435125"/>
            <a:ext cx="7841400" cy="32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Students’ biggest frustration with UVA’s transport system varies based on ride frequency.  </a:t>
            </a:r>
            <a:endParaRPr b="1">
              <a:solidFill>
                <a:srgbClr val="FFFFFF"/>
              </a:solidFill>
            </a:endParaRPr>
          </a:p>
        </p:txBody>
      </p:sp>
      <p:pic>
        <p:nvPicPr>
          <p:cNvPr id="260" name="Google Shape;260;p24"/>
          <p:cNvPicPr preferRelativeResize="0"/>
          <p:nvPr/>
        </p:nvPicPr>
        <p:blipFill>
          <a:blip r:embed="rId6">
            <a:alphaModFix/>
          </a:blip>
          <a:stretch>
            <a:fillRect/>
          </a:stretch>
        </p:blipFill>
        <p:spPr>
          <a:xfrm>
            <a:off x="475302" y="4764825"/>
            <a:ext cx="390398" cy="378675"/>
          </a:xfrm>
          <a:prstGeom prst="rect">
            <a:avLst/>
          </a:prstGeom>
          <a:noFill/>
          <a:ln>
            <a:noFill/>
          </a:ln>
        </p:spPr>
      </p:pic>
      <p:pic>
        <p:nvPicPr>
          <p:cNvPr id="261" name="Google Shape;261;p24"/>
          <p:cNvPicPr preferRelativeResize="0"/>
          <p:nvPr/>
        </p:nvPicPr>
        <p:blipFill>
          <a:blip r:embed="rId6">
            <a:alphaModFix/>
          </a:blip>
          <a:stretch>
            <a:fillRect/>
          </a:stretch>
        </p:blipFill>
        <p:spPr>
          <a:xfrm>
            <a:off x="8240700" y="4764819"/>
            <a:ext cx="390400" cy="378681"/>
          </a:xfrm>
          <a:prstGeom prst="rect">
            <a:avLst/>
          </a:prstGeom>
          <a:noFill/>
          <a:ln>
            <a:noFill/>
          </a:ln>
        </p:spPr>
      </p:pic>
      <p:sp>
        <p:nvSpPr>
          <p:cNvPr id="262" name="Google Shape;262;p2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 calcmode="lin" valueType="num">
                                      <p:cBhvr additive="base">
                                        <p:cTn id="7" dur="1000"/>
                                        <p:tgtEl>
                                          <p:spTgt spid="2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experience and functionality are crucial</a:t>
            </a:r>
            <a:endParaRPr/>
          </a:p>
        </p:txBody>
      </p:sp>
      <p:pic>
        <p:nvPicPr>
          <p:cNvPr id="268" name="Google Shape;268;p25"/>
          <p:cNvPicPr preferRelativeResize="0"/>
          <p:nvPr/>
        </p:nvPicPr>
        <p:blipFill>
          <a:blip r:embed="rId3">
            <a:alphaModFix/>
          </a:blip>
          <a:stretch>
            <a:fillRect/>
          </a:stretch>
        </p:blipFill>
        <p:spPr>
          <a:xfrm>
            <a:off x="1066800" y="1177275"/>
            <a:ext cx="1956575" cy="2802648"/>
          </a:xfrm>
          <a:prstGeom prst="rect">
            <a:avLst/>
          </a:prstGeom>
          <a:noFill/>
          <a:ln>
            <a:noFill/>
          </a:ln>
        </p:spPr>
      </p:pic>
      <p:pic>
        <p:nvPicPr>
          <p:cNvPr id="269" name="Google Shape;269;p25"/>
          <p:cNvPicPr preferRelativeResize="0"/>
          <p:nvPr/>
        </p:nvPicPr>
        <p:blipFill>
          <a:blip r:embed="rId4">
            <a:alphaModFix/>
          </a:blip>
          <a:stretch>
            <a:fillRect/>
          </a:stretch>
        </p:blipFill>
        <p:spPr>
          <a:xfrm>
            <a:off x="6100000" y="1134575"/>
            <a:ext cx="1956575" cy="2888034"/>
          </a:xfrm>
          <a:prstGeom prst="rect">
            <a:avLst/>
          </a:prstGeom>
          <a:noFill/>
          <a:ln>
            <a:noFill/>
          </a:ln>
        </p:spPr>
      </p:pic>
      <p:sp>
        <p:nvSpPr>
          <p:cNvPr id="270" name="Google Shape;270;p25"/>
          <p:cNvSpPr txBox="1"/>
          <p:nvPr/>
        </p:nvSpPr>
        <p:spPr>
          <a:xfrm>
            <a:off x="4173400" y="2128350"/>
            <a:ext cx="8091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u="sng"/>
              <a:t>VS. </a:t>
            </a:r>
            <a:endParaRPr sz="3000" u="sng"/>
          </a:p>
        </p:txBody>
      </p:sp>
      <p:sp>
        <p:nvSpPr>
          <p:cNvPr id="271" name="Google Shape;271;p25"/>
          <p:cNvSpPr txBox="1"/>
          <p:nvPr/>
        </p:nvSpPr>
        <p:spPr>
          <a:xfrm>
            <a:off x="311700" y="1209825"/>
            <a:ext cx="3660300" cy="2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Use UVA transport </a:t>
            </a:r>
            <a:r>
              <a:rPr lang="en" sz="1600" b="1"/>
              <a:t>0 times per week,</a:t>
            </a:r>
            <a:r>
              <a:rPr lang="en" sz="1600"/>
              <a:t> </a:t>
            </a:r>
            <a:endParaRPr sz="1600"/>
          </a:p>
          <a:p>
            <a:pPr marL="0" lvl="0" indent="0" algn="ctr" rtl="0">
              <a:spcBef>
                <a:spcPts val="0"/>
              </a:spcBef>
              <a:spcAft>
                <a:spcPts val="0"/>
              </a:spcAft>
              <a:buNone/>
            </a:pPr>
            <a:r>
              <a:rPr lang="en" sz="1600"/>
              <a:t>26% of respondents.  </a:t>
            </a:r>
            <a:endParaRPr sz="1600"/>
          </a:p>
        </p:txBody>
      </p:sp>
      <p:sp>
        <p:nvSpPr>
          <p:cNvPr id="272" name="Google Shape;272;p25"/>
          <p:cNvSpPr txBox="1"/>
          <p:nvPr/>
        </p:nvSpPr>
        <p:spPr>
          <a:xfrm>
            <a:off x="5018625" y="1209825"/>
            <a:ext cx="3848100" cy="2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Use UVA transport </a:t>
            </a:r>
            <a:r>
              <a:rPr lang="en" sz="1600" b="1"/>
              <a:t>5+ times per week,</a:t>
            </a:r>
            <a:r>
              <a:rPr lang="en" sz="1600"/>
              <a:t> </a:t>
            </a:r>
            <a:endParaRPr sz="1600"/>
          </a:p>
          <a:p>
            <a:pPr marL="0" lvl="0" indent="0" algn="ctr" rtl="0">
              <a:spcBef>
                <a:spcPts val="0"/>
              </a:spcBef>
              <a:spcAft>
                <a:spcPts val="0"/>
              </a:spcAft>
              <a:buNone/>
            </a:pPr>
            <a:r>
              <a:rPr lang="en" sz="1600"/>
              <a:t>40% of respondents.  </a:t>
            </a:r>
            <a:endParaRPr sz="1600"/>
          </a:p>
        </p:txBody>
      </p:sp>
      <p:sp>
        <p:nvSpPr>
          <p:cNvPr id="273" name="Google Shape;273;p25"/>
          <p:cNvSpPr/>
          <p:nvPr/>
        </p:nvSpPr>
        <p:spPr>
          <a:xfrm>
            <a:off x="240600" y="3637900"/>
            <a:ext cx="3848100" cy="913800"/>
          </a:xfrm>
          <a:prstGeom prst="rect">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FFFFFF"/>
                </a:solidFill>
              </a:rPr>
              <a:t>Majority have </a:t>
            </a:r>
            <a:r>
              <a:rPr lang="en" sz="1550" b="1" u="sng">
                <a:solidFill>
                  <a:srgbClr val="FFFFFF"/>
                </a:solidFill>
              </a:rPr>
              <a:t>very positive</a:t>
            </a:r>
            <a:r>
              <a:rPr lang="en" sz="1500">
                <a:solidFill>
                  <a:srgbClr val="FFFFFF"/>
                </a:solidFill>
              </a:rPr>
              <a:t> opinion of Bird</a:t>
            </a:r>
            <a:endParaRPr sz="1500">
              <a:solidFill>
                <a:srgbClr val="FFFFFF"/>
              </a:solidFill>
            </a:endParaRPr>
          </a:p>
          <a:p>
            <a:pPr marL="0" lvl="0" indent="0" algn="ctr" rtl="0">
              <a:spcBef>
                <a:spcPts val="0"/>
              </a:spcBef>
              <a:spcAft>
                <a:spcPts val="0"/>
              </a:spcAft>
              <a:buNone/>
            </a:pPr>
            <a:r>
              <a:rPr lang="en" sz="1500">
                <a:solidFill>
                  <a:srgbClr val="FFFFFF"/>
                </a:solidFill>
              </a:rPr>
              <a:t>More likely to use personal cars</a:t>
            </a:r>
            <a:endParaRPr sz="1500">
              <a:solidFill>
                <a:srgbClr val="FFFFFF"/>
              </a:solidFill>
            </a:endParaRPr>
          </a:p>
        </p:txBody>
      </p:sp>
      <p:sp>
        <p:nvSpPr>
          <p:cNvPr id="274" name="Google Shape;274;p25"/>
          <p:cNvSpPr/>
          <p:nvPr/>
        </p:nvSpPr>
        <p:spPr>
          <a:xfrm>
            <a:off x="5073125" y="3684850"/>
            <a:ext cx="3840600" cy="913800"/>
          </a:xfrm>
          <a:prstGeom prst="rect">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FFFFFF"/>
                </a:solidFill>
              </a:rPr>
              <a:t>Majority are </a:t>
            </a:r>
            <a:r>
              <a:rPr lang="en" sz="1550" b="1" u="sng">
                <a:solidFill>
                  <a:srgbClr val="FFFFFF"/>
                </a:solidFill>
              </a:rPr>
              <a:t>unsure</a:t>
            </a:r>
            <a:r>
              <a:rPr lang="en" sz="1500" b="1">
                <a:solidFill>
                  <a:srgbClr val="FFFFFF"/>
                </a:solidFill>
              </a:rPr>
              <a:t> </a:t>
            </a:r>
            <a:r>
              <a:rPr lang="en" sz="1500">
                <a:solidFill>
                  <a:srgbClr val="FFFFFF"/>
                </a:solidFill>
              </a:rPr>
              <a:t>of their opinion of Bird</a:t>
            </a:r>
            <a:endParaRPr sz="1500">
              <a:solidFill>
                <a:srgbClr val="FFFFFF"/>
              </a:solidFill>
            </a:endParaRPr>
          </a:p>
          <a:p>
            <a:pPr marL="0" lvl="0" indent="0" algn="ctr" rtl="0">
              <a:spcBef>
                <a:spcPts val="0"/>
              </a:spcBef>
              <a:spcAft>
                <a:spcPts val="0"/>
              </a:spcAft>
              <a:buNone/>
            </a:pPr>
            <a:r>
              <a:rPr lang="en" sz="1500">
                <a:solidFill>
                  <a:srgbClr val="FFFFFF"/>
                </a:solidFill>
              </a:rPr>
              <a:t>More likely to use UVA’s bus system  </a:t>
            </a:r>
            <a:endParaRPr sz="1500">
              <a:solidFill>
                <a:srgbClr val="FFFFFF"/>
              </a:solidFill>
            </a:endParaRPr>
          </a:p>
        </p:txBody>
      </p:sp>
      <p:pic>
        <p:nvPicPr>
          <p:cNvPr id="275" name="Google Shape;275;p25"/>
          <p:cNvPicPr preferRelativeResize="0"/>
          <p:nvPr/>
        </p:nvPicPr>
        <p:blipFill>
          <a:blip r:embed="rId5">
            <a:alphaModFix/>
          </a:blip>
          <a:stretch>
            <a:fillRect/>
          </a:stretch>
        </p:blipFill>
        <p:spPr>
          <a:xfrm>
            <a:off x="904987" y="4819175"/>
            <a:ext cx="7334018" cy="329800"/>
          </a:xfrm>
          <a:prstGeom prst="rect">
            <a:avLst/>
          </a:prstGeom>
          <a:noFill/>
          <a:ln>
            <a:noFill/>
          </a:ln>
        </p:spPr>
      </p:pic>
      <p:pic>
        <p:nvPicPr>
          <p:cNvPr id="276" name="Google Shape;276;p25"/>
          <p:cNvPicPr preferRelativeResize="0"/>
          <p:nvPr/>
        </p:nvPicPr>
        <p:blipFill>
          <a:blip r:embed="rId6">
            <a:alphaModFix/>
          </a:blip>
          <a:stretch>
            <a:fillRect/>
          </a:stretch>
        </p:blipFill>
        <p:spPr>
          <a:xfrm>
            <a:off x="438600" y="4729225"/>
            <a:ext cx="427096" cy="414275"/>
          </a:xfrm>
          <a:prstGeom prst="rect">
            <a:avLst/>
          </a:prstGeom>
          <a:noFill/>
          <a:ln>
            <a:noFill/>
          </a:ln>
        </p:spPr>
      </p:pic>
      <p:pic>
        <p:nvPicPr>
          <p:cNvPr id="277" name="Google Shape;277;p25"/>
          <p:cNvPicPr preferRelativeResize="0"/>
          <p:nvPr/>
        </p:nvPicPr>
        <p:blipFill>
          <a:blip r:embed="rId6">
            <a:alphaModFix/>
          </a:blip>
          <a:stretch>
            <a:fillRect/>
          </a:stretch>
        </p:blipFill>
        <p:spPr>
          <a:xfrm>
            <a:off x="8240700" y="4729225"/>
            <a:ext cx="427096" cy="414275"/>
          </a:xfrm>
          <a:prstGeom prst="rect">
            <a:avLst/>
          </a:prstGeom>
          <a:noFill/>
          <a:ln>
            <a:noFill/>
          </a:ln>
        </p:spPr>
      </p:pic>
      <p:sp>
        <p:nvSpPr>
          <p:cNvPr id="278" name="Google Shape;278;p2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6"/>
          <p:cNvSpPr txBox="1">
            <a:spLocks noGrp="1"/>
          </p:cNvSpPr>
          <p:nvPr>
            <p:ph type="title"/>
          </p:nvPr>
        </p:nvSpPr>
        <p:spPr>
          <a:xfrm>
            <a:off x="490250" y="691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Key Factors to Successful Integration</a:t>
            </a:r>
            <a:endParaRPr/>
          </a:p>
        </p:txBody>
      </p:sp>
      <p:sp>
        <p:nvSpPr>
          <p:cNvPr id="284" name="Google Shape;284;p2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7"/>
          <p:cNvSpPr txBox="1">
            <a:spLocks noGrp="1"/>
          </p:cNvSpPr>
          <p:nvPr>
            <p:ph type="body" idx="1"/>
          </p:nvPr>
        </p:nvSpPr>
        <p:spPr>
          <a:xfrm>
            <a:off x="311700" y="811150"/>
            <a:ext cx="7888500" cy="402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2"/>
                </a:solidFill>
                <a:latin typeface="Ubuntu"/>
                <a:ea typeface="Ubuntu"/>
                <a:cs typeface="Ubuntu"/>
                <a:sym typeface="Ubuntu"/>
              </a:rPr>
              <a:t>“We won’t just launch on a university without prior approval… At UVA, we have to be cautious, obviously, with riding on the Lawn. We meet with the university on Monday. -- Their main concern is because the </a:t>
            </a:r>
            <a:r>
              <a:rPr lang="en" sz="2400" b="1">
                <a:solidFill>
                  <a:srgbClr val="000000"/>
                </a:solidFill>
                <a:latin typeface="Ubuntu"/>
                <a:ea typeface="Ubuntu"/>
                <a:cs typeface="Ubuntu"/>
                <a:sym typeface="Ubuntu"/>
              </a:rPr>
              <a:t>lawn is historic and there’s not much foot path there.”</a:t>
            </a:r>
            <a:endParaRPr sz="2400" b="1">
              <a:solidFill>
                <a:srgbClr val="000000"/>
              </a:solidFill>
              <a:latin typeface="Ubuntu"/>
              <a:ea typeface="Ubuntu"/>
              <a:cs typeface="Ubuntu"/>
              <a:sym typeface="Ubuntu"/>
            </a:endParaRPr>
          </a:p>
          <a:p>
            <a:pPr marL="0" lvl="0" indent="0" algn="l" rtl="0">
              <a:spcBef>
                <a:spcPts val="0"/>
              </a:spcBef>
              <a:spcAft>
                <a:spcPts val="0"/>
              </a:spcAft>
              <a:buNone/>
            </a:pPr>
            <a:endParaRPr sz="2400">
              <a:solidFill>
                <a:schemeClr val="dk2"/>
              </a:solidFill>
              <a:latin typeface="Ubuntu"/>
              <a:ea typeface="Ubuntu"/>
              <a:cs typeface="Ubuntu"/>
              <a:sym typeface="Ubuntu"/>
            </a:endParaRPr>
          </a:p>
          <a:p>
            <a:pPr marL="0" lvl="0" indent="0" algn="l" rtl="0">
              <a:spcBef>
                <a:spcPts val="0"/>
              </a:spcBef>
              <a:spcAft>
                <a:spcPts val="0"/>
              </a:spcAft>
              <a:buNone/>
            </a:pPr>
            <a:r>
              <a:rPr lang="en" sz="2400" b="1">
                <a:solidFill>
                  <a:schemeClr val="dk2"/>
                </a:solidFill>
                <a:latin typeface="Ubuntu"/>
                <a:ea typeface="Ubuntu"/>
                <a:cs typeface="Ubuntu"/>
                <a:sym typeface="Ubuntu"/>
              </a:rPr>
              <a:t>Cameron Kilberg</a:t>
            </a:r>
            <a:endParaRPr sz="2400" b="1">
              <a:solidFill>
                <a:schemeClr val="dk2"/>
              </a:solidFill>
              <a:latin typeface="Ubuntu"/>
              <a:ea typeface="Ubuntu"/>
              <a:cs typeface="Ubuntu"/>
              <a:sym typeface="Ubuntu"/>
            </a:endParaRPr>
          </a:p>
          <a:p>
            <a:pPr marL="0" lvl="0" indent="0" algn="l" rtl="0">
              <a:spcBef>
                <a:spcPts val="0"/>
              </a:spcBef>
              <a:spcAft>
                <a:spcPts val="0"/>
              </a:spcAft>
              <a:buClr>
                <a:schemeClr val="dk2"/>
              </a:buClr>
              <a:buSzPts val="1100"/>
              <a:buFont typeface="Arial"/>
              <a:buNone/>
            </a:pPr>
            <a:r>
              <a:rPr lang="en" sz="2400">
                <a:solidFill>
                  <a:schemeClr val="dk2"/>
                </a:solidFill>
                <a:latin typeface="Ubuntu"/>
                <a:ea typeface="Ubuntu"/>
                <a:cs typeface="Ubuntu"/>
                <a:sym typeface="Ubuntu"/>
              </a:rPr>
              <a:t>Senior Manager of Government Affairs at Bird</a:t>
            </a:r>
            <a:endParaRPr sz="2400">
              <a:solidFill>
                <a:schemeClr val="dk2"/>
              </a:solidFill>
              <a:latin typeface="Ubuntu"/>
              <a:ea typeface="Ubuntu"/>
              <a:cs typeface="Ubuntu"/>
              <a:sym typeface="Ubuntu"/>
            </a:endParaRPr>
          </a:p>
          <a:p>
            <a:pPr marL="0" lvl="0" indent="0" algn="l" rtl="0">
              <a:spcBef>
                <a:spcPts val="0"/>
              </a:spcBef>
              <a:spcAft>
                <a:spcPts val="0"/>
              </a:spcAft>
              <a:buNone/>
            </a:pPr>
            <a:endParaRPr/>
          </a:p>
        </p:txBody>
      </p:sp>
      <p:sp>
        <p:nvSpPr>
          <p:cNvPr id="290" name="Google Shape;290;p2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8"/>
          <p:cNvSpPr txBox="1">
            <a:spLocks noGrp="1"/>
          </p:cNvSpPr>
          <p:nvPr>
            <p:ph type="body" idx="1"/>
          </p:nvPr>
        </p:nvSpPr>
        <p:spPr>
          <a:xfrm>
            <a:off x="311700" y="811150"/>
            <a:ext cx="7888500" cy="402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999999"/>
                </a:solidFill>
                <a:latin typeface="Ubuntu"/>
                <a:ea typeface="Ubuntu"/>
                <a:cs typeface="Ubuntu"/>
                <a:sym typeface="Ubuntu"/>
              </a:rPr>
              <a:t>“</a:t>
            </a:r>
            <a:r>
              <a:rPr lang="en" sz="2400" b="1">
                <a:solidFill>
                  <a:schemeClr val="dk1"/>
                </a:solidFill>
                <a:latin typeface="Ubuntu"/>
                <a:ea typeface="Ubuntu"/>
                <a:cs typeface="Ubuntu"/>
                <a:sym typeface="Ubuntu"/>
              </a:rPr>
              <a:t>We won’t just launch on a university without prior approval…</a:t>
            </a:r>
            <a:r>
              <a:rPr lang="en" sz="2400" b="1">
                <a:solidFill>
                  <a:srgbClr val="999999"/>
                </a:solidFill>
                <a:latin typeface="Ubuntu"/>
                <a:ea typeface="Ubuntu"/>
                <a:cs typeface="Ubuntu"/>
                <a:sym typeface="Ubuntu"/>
              </a:rPr>
              <a:t> At UVA, we have to be cautious, obviously, with riding on the Lawn. We meet with the university on Monday. -- Their main concern is because the lawn is historic and there’s not much foot path there.”</a:t>
            </a:r>
            <a:endParaRPr sz="2400" b="1">
              <a:solidFill>
                <a:srgbClr val="999999"/>
              </a:solidFill>
              <a:latin typeface="Ubuntu"/>
              <a:ea typeface="Ubuntu"/>
              <a:cs typeface="Ubuntu"/>
              <a:sym typeface="Ubuntu"/>
            </a:endParaRPr>
          </a:p>
          <a:p>
            <a:pPr marL="0" lvl="0" indent="0" algn="l" rtl="0">
              <a:spcBef>
                <a:spcPts val="0"/>
              </a:spcBef>
              <a:spcAft>
                <a:spcPts val="0"/>
              </a:spcAft>
              <a:buNone/>
            </a:pPr>
            <a:endParaRPr sz="2400">
              <a:solidFill>
                <a:srgbClr val="999999"/>
              </a:solidFill>
              <a:latin typeface="Ubuntu"/>
              <a:ea typeface="Ubuntu"/>
              <a:cs typeface="Ubuntu"/>
              <a:sym typeface="Ubuntu"/>
            </a:endParaRPr>
          </a:p>
          <a:p>
            <a:pPr marL="0" lvl="0" indent="0" algn="l" rtl="0">
              <a:spcBef>
                <a:spcPts val="0"/>
              </a:spcBef>
              <a:spcAft>
                <a:spcPts val="0"/>
              </a:spcAft>
              <a:buNone/>
            </a:pPr>
            <a:r>
              <a:rPr lang="en" sz="2400" b="1">
                <a:solidFill>
                  <a:srgbClr val="999999"/>
                </a:solidFill>
                <a:latin typeface="Ubuntu"/>
                <a:ea typeface="Ubuntu"/>
                <a:cs typeface="Ubuntu"/>
                <a:sym typeface="Ubuntu"/>
              </a:rPr>
              <a:t>Cameron Kilberg</a:t>
            </a:r>
            <a:endParaRPr sz="2400" b="1">
              <a:solidFill>
                <a:srgbClr val="999999"/>
              </a:solidFill>
              <a:latin typeface="Ubuntu"/>
              <a:ea typeface="Ubuntu"/>
              <a:cs typeface="Ubuntu"/>
              <a:sym typeface="Ubuntu"/>
            </a:endParaRPr>
          </a:p>
          <a:p>
            <a:pPr marL="0" lvl="0" indent="0" algn="l" rtl="0">
              <a:spcBef>
                <a:spcPts val="0"/>
              </a:spcBef>
              <a:spcAft>
                <a:spcPts val="0"/>
              </a:spcAft>
              <a:buNone/>
            </a:pPr>
            <a:r>
              <a:rPr lang="en" sz="2400">
                <a:solidFill>
                  <a:srgbClr val="999999"/>
                </a:solidFill>
                <a:latin typeface="Ubuntu"/>
                <a:ea typeface="Ubuntu"/>
                <a:cs typeface="Ubuntu"/>
                <a:sym typeface="Ubuntu"/>
              </a:rPr>
              <a:t>Senior Manager of Government Affairs at Bird</a:t>
            </a:r>
            <a:endParaRPr sz="2400">
              <a:solidFill>
                <a:srgbClr val="999999"/>
              </a:solidFill>
              <a:latin typeface="Ubuntu"/>
              <a:ea typeface="Ubuntu"/>
              <a:cs typeface="Ubuntu"/>
              <a:sym typeface="Ubuntu"/>
            </a:endParaRPr>
          </a:p>
          <a:p>
            <a:pPr marL="0" lvl="0" indent="0" algn="l" rtl="0">
              <a:spcBef>
                <a:spcPts val="0"/>
              </a:spcBef>
              <a:spcAft>
                <a:spcPts val="0"/>
              </a:spcAft>
              <a:buNone/>
            </a:pPr>
            <a:endParaRPr>
              <a:solidFill>
                <a:srgbClr val="999999"/>
              </a:solidFill>
            </a:endParaRPr>
          </a:p>
        </p:txBody>
      </p:sp>
      <p:sp>
        <p:nvSpPr>
          <p:cNvPr id="296" name="Google Shape;296;p2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University regulation is a significant hurdle</a:t>
            </a:r>
            <a:endParaRPr/>
          </a:p>
        </p:txBody>
      </p:sp>
      <p:sp>
        <p:nvSpPr>
          <p:cNvPr id="302" name="Google Shape;302;p29"/>
          <p:cNvSpPr txBox="1">
            <a:spLocks noGrp="1"/>
          </p:cNvSpPr>
          <p:nvPr>
            <p:ph type="body" idx="2"/>
          </p:nvPr>
        </p:nvSpPr>
        <p:spPr>
          <a:xfrm>
            <a:off x="4832400" y="1600200"/>
            <a:ext cx="3999900" cy="2514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i="1">
                <a:solidFill>
                  <a:srgbClr val="000000"/>
                </a:solidFill>
                <a:latin typeface="Arial"/>
                <a:ea typeface="Arial"/>
                <a:cs typeface="Arial"/>
                <a:sym typeface="Arial"/>
              </a:rPr>
              <a:t>“The addition of e-scooters to an area with a high level of pedestrian traffic raises a number of safety concerns.”</a:t>
            </a:r>
            <a:endParaRPr sz="1200" i="1">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200" i="1">
              <a:solidFill>
                <a:srgbClr val="000000"/>
              </a:solidFill>
              <a:latin typeface="Arial"/>
              <a:ea typeface="Arial"/>
              <a:cs typeface="Arial"/>
              <a:sym typeface="Arial"/>
            </a:endParaRPr>
          </a:p>
          <a:p>
            <a:pPr marL="457200" lvl="0" indent="-304800" algn="l" rtl="0">
              <a:lnSpc>
                <a:spcPct val="100000"/>
              </a:lnSpc>
              <a:spcBef>
                <a:spcPts val="0"/>
              </a:spcBef>
              <a:spcAft>
                <a:spcPts val="0"/>
              </a:spcAft>
              <a:buClr>
                <a:srgbClr val="000000"/>
              </a:buClr>
              <a:buSzPts val="1200"/>
              <a:buFont typeface="Arial"/>
              <a:buChar char="●"/>
            </a:pPr>
            <a:r>
              <a:rPr lang="en" sz="1200" i="1">
                <a:solidFill>
                  <a:srgbClr val="000000"/>
                </a:solidFill>
                <a:latin typeface="Arial"/>
                <a:ea typeface="Arial"/>
                <a:cs typeface="Arial"/>
                <a:sym typeface="Arial"/>
              </a:rPr>
              <a:t>Obey all traffic laws</a:t>
            </a:r>
            <a:endParaRPr sz="1200" i="1">
              <a:solidFill>
                <a:srgbClr val="000000"/>
              </a:solidFill>
              <a:latin typeface="Arial"/>
              <a:ea typeface="Arial"/>
              <a:cs typeface="Arial"/>
              <a:sym typeface="Arial"/>
            </a:endParaRPr>
          </a:p>
          <a:p>
            <a:pPr marL="457200" lvl="0" indent="-304800" algn="l" rtl="0">
              <a:lnSpc>
                <a:spcPct val="100000"/>
              </a:lnSpc>
              <a:spcBef>
                <a:spcPts val="0"/>
              </a:spcBef>
              <a:spcAft>
                <a:spcPts val="0"/>
              </a:spcAft>
              <a:buClr>
                <a:srgbClr val="000000"/>
              </a:buClr>
              <a:buSzPts val="1200"/>
              <a:buFont typeface="Arial"/>
              <a:buChar char="●"/>
            </a:pPr>
            <a:r>
              <a:rPr lang="en" sz="1200" i="1">
                <a:solidFill>
                  <a:srgbClr val="000000"/>
                </a:solidFill>
                <a:latin typeface="Arial"/>
                <a:ea typeface="Arial"/>
                <a:cs typeface="Arial"/>
                <a:sym typeface="Arial"/>
              </a:rPr>
              <a:t>Do not operate, park, or re-charge these vehicles on sidewalks or in University buildings</a:t>
            </a:r>
            <a:endParaRPr sz="1200" i="1">
              <a:solidFill>
                <a:srgbClr val="000000"/>
              </a:solidFill>
              <a:latin typeface="Arial"/>
              <a:ea typeface="Arial"/>
              <a:cs typeface="Arial"/>
              <a:sym typeface="Arial"/>
            </a:endParaRPr>
          </a:p>
          <a:p>
            <a:pPr marL="457200" lvl="0" indent="-304800" algn="l" rtl="0">
              <a:lnSpc>
                <a:spcPct val="100000"/>
              </a:lnSpc>
              <a:spcBef>
                <a:spcPts val="0"/>
              </a:spcBef>
              <a:spcAft>
                <a:spcPts val="0"/>
              </a:spcAft>
              <a:buClr>
                <a:srgbClr val="000000"/>
              </a:buClr>
              <a:buSzPts val="1200"/>
              <a:buFont typeface="Arial"/>
              <a:buChar char="●"/>
            </a:pPr>
            <a:r>
              <a:rPr lang="en" sz="1200" i="1">
                <a:solidFill>
                  <a:srgbClr val="000000"/>
                </a:solidFill>
                <a:latin typeface="Arial"/>
                <a:ea typeface="Arial"/>
                <a:cs typeface="Arial"/>
                <a:sym typeface="Arial"/>
              </a:rPr>
              <a:t>Be aware the University Housing prohibits these vehicles from being brought inside residence halls</a:t>
            </a:r>
            <a:endParaRPr sz="1200" i="1">
              <a:solidFill>
                <a:srgbClr val="000000"/>
              </a:solidFill>
              <a:latin typeface="Arial"/>
              <a:ea typeface="Arial"/>
              <a:cs typeface="Arial"/>
              <a:sym typeface="Arial"/>
            </a:endParaRPr>
          </a:p>
          <a:p>
            <a:pPr marL="457200" lvl="0" indent="-304800" algn="l" rtl="0">
              <a:lnSpc>
                <a:spcPct val="100000"/>
              </a:lnSpc>
              <a:spcBef>
                <a:spcPts val="0"/>
              </a:spcBef>
              <a:spcAft>
                <a:spcPts val="0"/>
              </a:spcAft>
              <a:buClr>
                <a:srgbClr val="000000"/>
              </a:buClr>
              <a:buSzPts val="1200"/>
              <a:buFont typeface="Arial"/>
              <a:buChar char="●"/>
            </a:pPr>
            <a:r>
              <a:rPr lang="en" sz="1200" i="1">
                <a:solidFill>
                  <a:srgbClr val="000000"/>
                </a:solidFill>
                <a:latin typeface="Arial"/>
                <a:ea typeface="Arial"/>
                <a:cs typeface="Arial"/>
                <a:sym typeface="Arial"/>
              </a:rPr>
              <a:t>Park in designated hubs for U-bike parking.</a:t>
            </a:r>
            <a:endParaRPr sz="1200" i="1">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200" i="1">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400" b="1">
                <a:solidFill>
                  <a:srgbClr val="000000"/>
                </a:solidFill>
                <a:latin typeface="Arial"/>
                <a:ea typeface="Arial"/>
                <a:cs typeface="Arial"/>
                <a:sym typeface="Arial"/>
              </a:rPr>
              <a:t>Gloria Graham</a:t>
            </a:r>
            <a:endParaRPr sz="1400" b="1">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200">
                <a:solidFill>
                  <a:srgbClr val="000000"/>
                </a:solidFill>
                <a:latin typeface="Arial"/>
                <a:ea typeface="Arial"/>
                <a:cs typeface="Arial"/>
                <a:sym typeface="Arial"/>
              </a:rPr>
              <a:t>UVA Associate Vice President for Safety and Security</a:t>
            </a:r>
            <a:endParaRPr/>
          </a:p>
        </p:txBody>
      </p:sp>
      <p:sp>
        <p:nvSpPr>
          <p:cNvPr id="303" name="Google Shape;303;p29"/>
          <p:cNvSpPr txBox="1">
            <a:spLocks noGrp="1"/>
          </p:cNvSpPr>
          <p:nvPr>
            <p:ph type="body" idx="1"/>
          </p:nvPr>
        </p:nvSpPr>
        <p:spPr>
          <a:xfrm>
            <a:off x="311700" y="1490400"/>
            <a:ext cx="3999900" cy="17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00000"/>
                </a:solidFill>
                <a:latin typeface="Arial"/>
                <a:ea typeface="Arial"/>
                <a:cs typeface="Arial"/>
                <a:sym typeface="Arial"/>
              </a:rPr>
              <a:t>While Bird currently services 17 campuses, it has also been banned from a few. Issues listed include:</a:t>
            </a:r>
            <a:endParaRPr sz="1200">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Lack of prior communication (UNC - Chapel Hill)</a:t>
            </a:r>
            <a:endParaRPr sz="1200">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Students riding Bird scooters while intoxicated (UC - San Diego)</a:t>
            </a:r>
            <a:endParaRPr sz="1200">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Abandoned Birds due to lack of battery charge (Loyola Marymount)</a:t>
            </a:r>
            <a:endParaRPr sz="1400">
              <a:solidFill>
                <a:srgbClr val="000000"/>
              </a:solidFill>
              <a:latin typeface="Arial"/>
              <a:ea typeface="Arial"/>
              <a:cs typeface="Arial"/>
              <a:sym typeface="Arial"/>
            </a:endParaRPr>
          </a:p>
        </p:txBody>
      </p:sp>
      <p:sp>
        <p:nvSpPr>
          <p:cNvPr id="304" name="Google Shape;304;p29"/>
          <p:cNvSpPr txBox="1"/>
          <p:nvPr/>
        </p:nvSpPr>
        <p:spPr>
          <a:xfrm>
            <a:off x="273925" y="1095325"/>
            <a:ext cx="4037700" cy="3525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Ubuntu"/>
                <a:ea typeface="Ubuntu"/>
                <a:cs typeface="Ubuntu"/>
                <a:sym typeface="Ubuntu"/>
              </a:rPr>
              <a:t>Other Campuses</a:t>
            </a:r>
            <a:endParaRPr b="1">
              <a:solidFill>
                <a:srgbClr val="FFFFFF"/>
              </a:solidFill>
              <a:latin typeface="Ubuntu"/>
              <a:ea typeface="Ubuntu"/>
              <a:cs typeface="Ubuntu"/>
              <a:sym typeface="Ubuntu"/>
            </a:endParaRPr>
          </a:p>
        </p:txBody>
      </p:sp>
      <p:sp>
        <p:nvSpPr>
          <p:cNvPr id="305" name="Google Shape;305;p29"/>
          <p:cNvSpPr txBox="1"/>
          <p:nvPr/>
        </p:nvSpPr>
        <p:spPr>
          <a:xfrm>
            <a:off x="4813500" y="1095325"/>
            <a:ext cx="4037700" cy="3525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Ubuntu"/>
                <a:ea typeface="Ubuntu"/>
                <a:cs typeface="Ubuntu"/>
                <a:sym typeface="Ubuntu"/>
              </a:rPr>
              <a:t>University of Virginia</a:t>
            </a:r>
            <a:endParaRPr b="1">
              <a:solidFill>
                <a:srgbClr val="FFFFFF"/>
              </a:solidFill>
              <a:latin typeface="Ubuntu"/>
              <a:ea typeface="Ubuntu"/>
              <a:cs typeface="Ubuntu"/>
              <a:sym typeface="Ubuntu"/>
            </a:endParaRPr>
          </a:p>
        </p:txBody>
      </p:sp>
      <p:sp>
        <p:nvSpPr>
          <p:cNvPr id="306" name="Google Shape;306;p29"/>
          <p:cNvSpPr txBox="1"/>
          <p:nvPr/>
        </p:nvSpPr>
        <p:spPr>
          <a:xfrm>
            <a:off x="4424525" y="4495800"/>
            <a:ext cx="43761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t>Source: Slate.com, Call with Bird Representative, UVA Dean Allen Groves</a:t>
            </a:r>
            <a:endParaRPr sz="1000" i="1"/>
          </a:p>
        </p:txBody>
      </p:sp>
      <p:pic>
        <p:nvPicPr>
          <p:cNvPr id="307" name="Google Shape;307;p29"/>
          <p:cNvPicPr preferRelativeResize="0"/>
          <p:nvPr/>
        </p:nvPicPr>
        <p:blipFill>
          <a:blip r:embed="rId3">
            <a:alphaModFix/>
          </a:blip>
          <a:stretch>
            <a:fillRect/>
          </a:stretch>
        </p:blipFill>
        <p:spPr>
          <a:xfrm>
            <a:off x="903300" y="4819175"/>
            <a:ext cx="7337389" cy="329800"/>
          </a:xfrm>
          <a:prstGeom prst="rect">
            <a:avLst/>
          </a:prstGeom>
          <a:noFill/>
          <a:ln>
            <a:noFill/>
          </a:ln>
        </p:spPr>
      </p:pic>
      <p:pic>
        <p:nvPicPr>
          <p:cNvPr id="308" name="Google Shape;308;p29"/>
          <p:cNvPicPr preferRelativeResize="0"/>
          <p:nvPr/>
        </p:nvPicPr>
        <p:blipFill>
          <a:blip r:embed="rId4">
            <a:alphaModFix/>
          </a:blip>
          <a:stretch>
            <a:fillRect/>
          </a:stretch>
        </p:blipFill>
        <p:spPr>
          <a:xfrm>
            <a:off x="761775" y="3268200"/>
            <a:ext cx="2614838" cy="1474775"/>
          </a:xfrm>
          <a:prstGeom prst="rect">
            <a:avLst/>
          </a:prstGeom>
          <a:noFill/>
          <a:ln>
            <a:noFill/>
          </a:ln>
        </p:spPr>
      </p:pic>
      <p:pic>
        <p:nvPicPr>
          <p:cNvPr id="309" name="Google Shape;309;p29"/>
          <p:cNvPicPr preferRelativeResize="0"/>
          <p:nvPr/>
        </p:nvPicPr>
        <p:blipFill>
          <a:blip r:embed="rId5">
            <a:alphaModFix/>
          </a:blip>
          <a:stretch>
            <a:fillRect/>
          </a:stretch>
        </p:blipFill>
        <p:spPr>
          <a:xfrm>
            <a:off x="1143001" y="3099125"/>
            <a:ext cx="1794725" cy="1777675"/>
          </a:xfrm>
          <a:prstGeom prst="rect">
            <a:avLst/>
          </a:prstGeom>
          <a:noFill/>
          <a:ln>
            <a:noFill/>
          </a:ln>
        </p:spPr>
      </p:pic>
      <p:pic>
        <p:nvPicPr>
          <p:cNvPr id="310" name="Google Shape;310;p29"/>
          <p:cNvPicPr preferRelativeResize="0"/>
          <p:nvPr/>
        </p:nvPicPr>
        <p:blipFill>
          <a:blip r:embed="rId6">
            <a:alphaModFix/>
          </a:blip>
          <a:stretch>
            <a:fillRect/>
          </a:stretch>
        </p:blipFill>
        <p:spPr>
          <a:xfrm>
            <a:off x="438600" y="4729225"/>
            <a:ext cx="427096" cy="414275"/>
          </a:xfrm>
          <a:prstGeom prst="rect">
            <a:avLst/>
          </a:prstGeom>
          <a:noFill/>
          <a:ln>
            <a:noFill/>
          </a:ln>
        </p:spPr>
      </p:pic>
      <p:pic>
        <p:nvPicPr>
          <p:cNvPr id="311" name="Google Shape;311;p29"/>
          <p:cNvPicPr preferRelativeResize="0"/>
          <p:nvPr/>
        </p:nvPicPr>
        <p:blipFill>
          <a:blip r:embed="rId6">
            <a:alphaModFix/>
          </a:blip>
          <a:stretch>
            <a:fillRect/>
          </a:stretch>
        </p:blipFill>
        <p:spPr>
          <a:xfrm>
            <a:off x="8240700" y="4729225"/>
            <a:ext cx="427096" cy="414275"/>
          </a:xfrm>
          <a:prstGeom prst="rect">
            <a:avLst/>
          </a:prstGeom>
          <a:noFill/>
          <a:ln>
            <a:noFill/>
          </a:ln>
        </p:spPr>
      </p:pic>
      <p:sp>
        <p:nvSpPr>
          <p:cNvPr id="312" name="Google Shape;312;p2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body" idx="1"/>
          </p:nvPr>
        </p:nvSpPr>
        <p:spPr>
          <a:xfrm>
            <a:off x="311700" y="811150"/>
            <a:ext cx="7888500" cy="402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999999"/>
                </a:solidFill>
                <a:latin typeface="Ubuntu"/>
                <a:ea typeface="Ubuntu"/>
                <a:cs typeface="Ubuntu"/>
                <a:sym typeface="Ubuntu"/>
              </a:rPr>
              <a:t>“We won’t just launch on a university without prior approval… At UVA, we have to be cautious, obviously, with riding on the Lawn. We meet with the university on Monday. -- Their main concern is because </a:t>
            </a:r>
            <a:r>
              <a:rPr lang="en" sz="2400" b="1">
                <a:solidFill>
                  <a:schemeClr val="dk1"/>
                </a:solidFill>
                <a:latin typeface="Ubuntu"/>
                <a:ea typeface="Ubuntu"/>
                <a:cs typeface="Ubuntu"/>
                <a:sym typeface="Ubuntu"/>
              </a:rPr>
              <a:t>the lawn is historic and there’s not much foot path there.”</a:t>
            </a:r>
            <a:endParaRPr sz="2400" b="1">
              <a:solidFill>
                <a:schemeClr val="dk1"/>
              </a:solidFill>
              <a:latin typeface="Ubuntu"/>
              <a:ea typeface="Ubuntu"/>
              <a:cs typeface="Ubuntu"/>
              <a:sym typeface="Ubuntu"/>
            </a:endParaRPr>
          </a:p>
          <a:p>
            <a:pPr marL="0" lvl="0" indent="0" algn="l" rtl="0">
              <a:spcBef>
                <a:spcPts val="0"/>
              </a:spcBef>
              <a:spcAft>
                <a:spcPts val="0"/>
              </a:spcAft>
              <a:buNone/>
            </a:pPr>
            <a:endParaRPr sz="2400">
              <a:solidFill>
                <a:srgbClr val="999999"/>
              </a:solidFill>
              <a:latin typeface="Ubuntu"/>
              <a:ea typeface="Ubuntu"/>
              <a:cs typeface="Ubuntu"/>
              <a:sym typeface="Ubuntu"/>
            </a:endParaRPr>
          </a:p>
          <a:p>
            <a:pPr marL="0" lvl="0" indent="0" algn="l" rtl="0">
              <a:spcBef>
                <a:spcPts val="0"/>
              </a:spcBef>
              <a:spcAft>
                <a:spcPts val="0"/>
              </a:spcAft>
              <a:buNone/>
            </a:pPr>
            <a:r>
              <a:rPr lang="en" sz="2400" b="1">
                <a:solidFill>
                  <a:srgbClr val="999999"/>
                </a:solidFill>
                <a:latin typeface="Ubuntu"/>
                <a:ea typeface="Ubuntu"/>
                <a:cs typeface="Ubuntu"/>
                <a:sym typeface="Ubuntu"/>
              </a:rPr>
              <a:t>Cameron Kilberg</a:t>
            </a:r>
            <a:endParaRPr sz="2400" b="1">
              <a:solidFill>
                <a:srgbClr val="999999"/>
              </a:solidFill>
              <a:latin typeface="Ubuntu"/>
              <a:ea typeface="Ubuntu"/>
              <a:cs typeface="Ubuntu"/>
              <a:sym typeface="Ubuntu"/>
            </a:endParaRPr>
          </a:p>
          <a:p>
            <a:pPr marL="0" lvl="0" indent="0" algn="l" rtl="0">
              <a:spcBef>
                <a:spcPts val="0"/>
              </a:spcBef>
              <a:spcAft>
                <a:spcPts val="0"/>
              </a:spcAft>
              <a:buNone/>
            </a:pPr>
            <a:r>
              <a:rPr lang="en" sz="2400">
                <a:solidFill>
                  <a:srgbClr val="999999"/>
                </a:solidFill>
                <a:latin typeface="Ubuntu"/>
                <a:ea typeface="Ubuntu"/>
                <a:cs typeface="Ubuntu"/>
                <a:sym typeface="Ubuntu"/>
              </a:rPr>
              <a:t>Senior Manager of Government Affairs at Bird</a:t>
            </a:r>
            <a:endParaRPr sz="2400">
              <a:solidFill>
                <a:srgbClr val="999999"/>
              </a:solidFill>
              <a:latin typeface="Ubuntu"/>
              <a:ea typeface="Ubuntu"/>
              <a:cs typeface="Ubuntu"/>
              <a:sym typeface="Ubuntu"/>
            </a:endParaRPr>
          </a:p>
          <a:p>
            <a:pPr marL="0" lvl="0" indent="0" algn="l" rtl="0">
              <a:spcBef>
                <a:spcPts val="0"/>
              </a:spcBef>
              <a:spcAft>
                <a:spcPts val="0"/>
              </a:spcAft>
              <a:buNone/>
            </a:pPr>
            <a:endParaRPr>
              <a:solidFill>
                <a:srgbClr val="999999"/>
              </a:solidFill>
            </a:endParaRPr>
          </a:p>
        </p:txBody>
      </p:sp>
      <p:sp>
        <p:nvSpPr>
          <p:cNvPr id="318" name="Google Shape;318;p3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1"/>
          <p:cNvSpPr txBox="1">
            <a:spLocks noGrp="1"/>
          </p:cNvSpPr>
          <p:nvPr>
            <p:ph type="title"/>
          </p:nvPr>
        </p:nvSpPr>
        <p:spPr>
          <a:xfrm>
            <a:off x="2355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Takeaways from UBike </a:t>
            </a:r>
            <a:endParaRPr/>
          </a:p>
        </p:txBody>
      </p:sp>
      <p:sp>
        <p:nvSpPr>
          <p:cNvPr id="324" name="Google Shape;324;p31"/>
          <p:cNvSpPr txBox="1"/>
          <p:nvPr/>
        </p:nvSpPr>
        <p:spPr>
          <a:xfrm>
            <a:off x="5262825" y="1110525"/>
            <a:ext cx="36282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chemeClr val="lt2"/>
                </a:solidFill>
                <a:latin typeface="Source Sans Pro"/>
                <a:ea typeface="Source Sans Pro"/>
                <a:cs typeface="Source Sans Pro"/>
                <a:sym typeface="Source Sans Pro"/>
              </a:rPr>
              <a:t>“Bikers who are following bike lanes are thrust into traffic and a state of panic when the bike lane abruptly ends.”</a:t>
            </a:r>
            <a:endParaRPr sz="1800" b="1">
              <a:solidFill>
                <a:schemeClr val="lt2"/>
              </a:solidFill>
              <a:latin typeface="Source Sans Pro"/>
              <a:ea typeface="Source Sans Pro"/>
              <a:cs typeface="Source Sans Pro"/>
              <a:sym typeface="Source Sans Pro"/>
            </a:endParaRPr>
          </a:p>
          <a:p>
            <a:pPr marL="457200" lvl="0" indent="-342900" algn="l" rtl="0">
              <a:lnSpc>
                <a:spcPct val="115000"/>
              </a:lnSpc>
              <a:spcBef>
                <a:spcPts val="1600"/>
              </a:spcBef>
              <a:spcAft>
                <a:spcPts val="0"/>
              </a:spcAft>
              <a:buClr>
                <a:schemeClr val="lt2"/>
              </a:buClr>
              <a:buSzPts val="1800"/>
              <a:buFont typeface="Source Sans Pro"/>
              <a:buChar char="-"/>
            </a:pPr>
            <a:r>
              <a:rPr lang="en" sz="1800">
                <a:solidFill>
                  <a:schemeClr val="lt2"/>
                </a:solidFill>
                <a:latin typeface="Source Sans Pro"/>
                <a:ea typeface="Source Sans Pro"/>
                <a:cs typeface="Source Sans Pro"/>
                <a:sym typeface="Source Sans Pro"/>
              </a:rPr>
              <a:t>Cavalier Daily</a:t>
            </a:r>
            <a:endParaRPr sz="1800">
              <a:solidFill>
                <a:schemeClr val="lt2"/>
              </a:solidFill>
              <a:latin typeface="Source Sans Pro"/>
              <a:ea typeface="Source Sans Pro"/>
              <a:cs typeface="Source Sans Pro"/>
              <a:sym typeface="Source Sans Pro"/>
            </a:endParaRPr>
          </a:p>
        </p:txBody>
      </p:sp>
      <p:grpSp>
        <p:nvGrpSpPr>
          <p:cNvPr id="325" name="Google Shape;325;p31"/>
          <p:cNvGrpSpPr/>
          <p:nvPr/>
        </p:nvGrpSpPr>
        <p:grpSpPr>
          <a:xfrm>
            <a:off x="5157429" y="3158175"/>
            <a:ext cx="3838985" cy="1405350"/>
            <a:chOff x="5157492" y="3275850"/>
            <a:chExt cx="3838985" cy="1405350"/>
          </a:xfrm>
        </p:grpSpPr>
        <p:grpSp>
          <p:nvGrpSpPr>
            <p:cNvPr id="326" name="Google Shape;326;p31"/>
            <p:cNvGrpSpPr/>
            <p:nvPr/>
          </p:nvGrpSpPr>
          <p:grpSpPr>
            <a:xfrm>
              <a:off x="5157492" y="3275850"/>
              <a:ext cx="3838985" cy="1003550"/>
              <a:chOff x="412925" y="2521764"/>
              <a:chExt cx="4682260" cy="1221161"/>
            </a:xfrm>
          </p:grpSpPr>
          <p:sp>
            <p:nvSpPr>
              <p:cNvPr id="327" name="Google Shape;327;p31"/>
              <p:cNvSpPr/>
              <p:nvPr/>
            </p:nvSpPr>
            <p:spPr>
              <a:xfrm>
                <a:off x="1617650" y="3205925"/>
                <a:ext cx="2286000" cy="5370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412925" y="3145150"/>
                <a:ext cx="4682100" cy="10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txBox="1"/>
              <p:nvPr/>
            </p:nvSpPr>
            <p:spPr>
              <a:xfrm>
                <a:off x="465408" y="2521764"/>
                <a:ext cx="1186200" cy="6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Number of Bikes</a:t>
                </a:r>
                <a:endParaRPr b="1"/>
              </a:p>
            </p:txBody>
          </p:sp>
          <p:sp>
            <p:nvSpPr>
              <p:cNvPr id="330" name="Google Shape;330;p31"/>
              <p:cNvSpPr txBox="1"/>
              <p:nvPr/>
            </p:nvSpPr>
            <p:spPr>
              <a:xfrm>
                <a:off x="3773985" y="2521764"/>
                <a:ext cx="1321200" cy="5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Placement of Bikes</a:t>
                </a:r>
                <a:endParaRPr b="1"/>
              </a:p>
            </p:txBody>
          </p:sp>
        </p:grpSp>
        <p:sp>
          <p:nvSpPr>
            <p:cNvPr id="331" name="Google Shape;331;p31"/>
            <p:cNvSpPr txBox="1"/>
            <p:nvPr/>
          </p:nvSpPr>
          <p:spPr>
            <a:xfrm>
              <a:off x="6663201" y="4239900"/>
              <a:ext cx="972600" cy="44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Balance</a:t>
              </a:r>
              <a:endParaRPr b="1"/>
            </a:p>
          </p:txBody>
        </p:sp>
      </p:grpSp>
      <p:graphicFrame>
        <p:nvGraphicFramePr>
          <p:cNvPr id="332" name="Google Shape;332;p31"/>
          <p:cNvGraphicFramePr/>
          <p:nvPr/>
        </p:nvGraphicFramePr>
        <p:xfrm>
          <a:off x="185050" y="1283425"/>
          <a:ext cx="3000000" cy="3000000"/>
        </p:xfrm>
        <a:graphic>
          <a:graphicData uri="http://schemas.openxmlformats.org/drawingml/2006/table">
            <a:tbl>
              <a:tblPr>
                <a:noFill/>
                <a:tableStyleId>{13D41025-7A15-43E8-A16D-A6D26A68117B}</a:tableStyleId>
              </a:tblPr>
              <a:tblGrid>
                <a:gridCol w="3643650">
                  <a:extLst>
                    <a:ext uri="{9D8B030D-6E8A-4147-A177-3AD203B41FA5}">
                      <a16:colId xmlns:a16="http://schemas.microsoft.com/office/drawing/2014/main" val="20000"/>
                    </a:ext>
                  </a:extLst>
                </a:gridCol>
                <a:gridCol w="1125250">
                  <a:extLst>
                    <a:ext uri="{9D8B030D-6E8A-4147-A177-3AD203B41FA5}">
                      <a16:colId xmlns:a16="http://schemas.microsoft.com/office/drawing/2014/main" val="20001"/>
                    </a:ext>
                  </a:extLst>
                </a:gridCol>
              </a:tblGrid>
              <a:tr h="207225">
                <a:tc rowSpan="2">
                  <a:txBody>
                    <a:bodyPr/>
                    <a:lstStyle/>
                    <a:p>
                      <a:pPr marL="0" lvl="0" indent="0" algn="l" rtl="0">
                        <a:lnSpc>
                          <a:spcPct val="115000"/>
                        </a:lnSpc>
                        <a:spcBef>
                          <a:spcPts val="0"/>
                        </a:spcBef>
                        <a:spcAft>
                          <a:spcPts val="0"/>
                        </a:spcAft>
                        <a:buNone/>
                      </a:pPr>
                      <a:r>
                        <a:rPr lang="en" sz="1200" b="1"/>
                        <a:t>Which transportation options do UVA students prefer?</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200" b="1" i="1"/>
                        <a:t>Number of Responses</a:t>
                      </a:r>
                      <a:endParaRPr sz="1200" b="1" i="1"/>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5875">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294175">
                <a:tc>
                  <a:txBody>
                    <a:bodyPr/>
                    <a:lstStyle/>
                    <a:p>
                      <a:pPr marL="0" lvl="0" indent="0" algn="l" rtl="0">
                        <a:lnSpc>
                          <a:spcPct val="115000"/>
                        </a:lnSpc>
                        <a:spcBef>
                          <a:spcPts val="0"/>
                        </a:spcBef>
                        <a:spcAft>
                          <a:spcPts val="0"/>
                        </a:spcAft>
                        <a:buNone/>
                      </a:pPr>
                      <a:r>
                        <a:rPr lang="en" sz="1200"/>
                        <a:t>Personal Car</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70</a:t>
                      </a:r>
                      <a:endParaRPr sz="12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94175">
                <a:tc>
                  <a:txBody>
                    <a:bodyPr/>
                    <a:lstStyle/>
                    <a:p>
                      <a:pPr marL="0" lvl="0" indent="0" algn="l" rtl="0">
                        <a:lnSpc>
                          <a:spcPct val="115000"/>
                        </a:lnSpc>
                        <a:spcBef>
                          <a:spcPts val="0"/>
                        </a:spcBef>
                        <a:spcAft>
                          <a:spcPts val="0"/>
                        </a:spcAft>
                        <a:buNone/>
                      </a:pPr>
                      <a:r>
                        <a:rPr lang="en" sz="1200"/>
                        <a:t>Carpooling with others</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29</a:t>
                      </a:r>
                      <a:endParaRPr sz="12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94175">
                <a:tc>
                  <a:txBody>
                    <a:bodyPr/>
                    <a:lstStyle/>
                    <a:p>
                      <a:pPr marL="0" lvl="0" indent="0" algn="l" rtl="0">
                        <a:lnSpc>
                          <a:spcPct val="115000"/>
                        </a:lnSpc>
                        <a:spcBef>
                          <a:spcPts val="0"/>
                        </a:spcBef>
                        <a:spcAft>
                          <a:spcPts val="0"/>
                        </a:spcAft>
                        <a:buNone/>
                      </a:pPr>
                      <a:r>
                        <a:rPr lang="en" sz="1200"/>
                        <a:t>Zipcar</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a:t>
                      </a:r>
                      <a:endParaRPr sz="12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94175">
                <a:tc>
                  <a:txBody>
                    <a:bodyPr/>
                    <a:lstStyle/>
                    <a:p>
                      <a:pPr marL="0" lvl="0" indent="0" algn="l" rtl="0">
                        <a:lnSpc>
                          <a:spcPct val="115000"/>
                        </a:lnSpc>
                        <a:spcBef>
                          <a:spcPts val="0"/>
                        </a:spcBef>
                        <a:spcAft>
                          <a:spcPts val="0"/>
                        </a:spcAft>
                        <a:buNone/>
                      </a:pPr>
                      <a:r>
                        <a:rPr lang="en" sz="1200"/>
                        <a:t>Uber or Lyft</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30</a:t>
                      </a:r>
                      <a:endParaRPr sz="12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94175">
                <a:tc>
                  <a:txBody>
                    <a:bodyPr/>
                    <a:lstStyle/>
                    <a:p>
                      <a:pPr marL="0" lvl="0" indent="0" algn="l" rtl="0">
                        <a:lnSpc>
                          <a:spcPct val="115000"/>
                        </a:lnSpc>
                        <a:spcBef>
                          <a:spcPts val="0"/>
                        </a:spcBef>
                        <a:spcAft>
                          <a:spcPts val="0"/>
                        </a:spcAft>
                        <a:buNone/>
                      </a:pPr>
                      <a:r>
                        <a:rPr lang="en" sz="1200"/>
                        <a:t>Walking</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157</a:t>
                      </a:r>
                      <a:endParaRPr sz="12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94175">
                <a:tc>
                  <a:txBody>
                    <a:bodyPr/>
                    <a:lstStyle/>
                    <a:p>
                      <a:pPr marL="0" lvl="0" indent="0" algn="l" rtl="0">
                        <a:lnSpc>
                          <a:spcPct val="115000"/>
                        </a:lnSpc>
                        <a:spcBef>
                          <a:spcPts val="0"/>
                        </a:spcBef>
                        <a:spcAft>
                          <a:spcPts val="0"/>
                        </a:spcAft>
                        <a:buNone/>
                      </a:pPr>
                      <a:r>
                        <a:rPr lang="en" sz="1200"/>
                        <a:t>UVA Bus system</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113</a:t>
                      </a:r>
                      <a:endParaRPr sz="12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94175">
                <a:tc>
                  <a:txBody>
                    <a:bodyPr/>
                    <a:lstStyle/>
                    <a:p>
                      <a:pPr marL="0" lvl="0" indent="0" algn="l" rtl="0">
                        <a:lnSpc>
                          <a:spcPct val="115000"/>
                        </a:lnSpc>
                        <a:spcBef>
                          <a:spcPts val="0"/>
                        </a:spcBef>
                        <a:spcAft>
                          <a:spcPts val="0"/>
                        </a:spcAft>
                        <a:buNone/>
                      </a:pPr>
                      <a:r>
                        <a:rPr lang="en" sz="1200"/>
                        <a:t>Personal Bike</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15</a:t>
                      </a:r>
                      <a:endParaRPr sz="12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94175">
                <a:tc>
                  <a:txBody>
                    <a:bodyPr/>
                    <a:lstStyle/>
                    <a:p>
                      <a:pPr marL="0" lvl="0" indent="0" algn="l" rtl="0">
                        <a:lnSpc>
                          <a:spcPct val="115000"/>
                        </a:lnSpc>
                        <a:spcBef>
                          <a:spcPts val="0"/>
                        </a:spcBef>
                        <a:spcAft>
                          <a:spcPts val="0"/>
                        </a:spcAft>
                        <a:buNone/>
                      </a:pPr>
                      <a:r>
                        <a:rPr lang="en" sz="1200"/>
                        <a:t>UBike</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a:t>
                      </a:r>
                      <a:endParaRPr sz="1200"/>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333" name="Google Shape;333;p31"/>
          <p:cNvSpPr/>
          <p:nvPr/>
        </p:nvSpPr>
        <p:spPr>
          <a:xfrm>
            <a:off x="178200" y="3885750"/>
            <a:ext cx="4782600" cy="2853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4" name="Google Shape;334;p31"/>
          <p:cNvPicPr preferRelativeResize="0"/>
          <p:nvPr/>
        </p:nvPicPr>
        <p:blipFill>
          <a:blip r:embed="rId3">
            <a:alphaModFix/>
          </a:blip>
          <a:stretch>
            <a:fillRect/>
          </a:stretch>
        </p:blipFill>
        <p:spPr>
          <a:xfrm>
            <a:off x="904987" y="4819175"/>
            <a:ext cx="7334018" cy="329800"/>
          </a:xfrm>
          <a:prstGeom prst="rect">
            <a:avLst/>
          </a:prstGeom>
          <a:noFill/>
          <a:ln>
            <a:noFill/>
          </a:ln>
        </p:spPr>
      </p:pic>
      <p:pic>
        <p:nvPicPr>
          <p:cNvPr id="335" name="Google Shape;335;p31"/>
          <p:cNvPicPr preferRelativeResize="0"/>
          <p:nvPr/>
        </p:nvPicPr>
        <p:blipFill>
          <a:blip r:embed="rId4">
            <a:alphaModFix/>
          </a:blip>
          <a:stretch>
            <a:fillRect/>
          </a:stretch>
        </p:blipFill>
        <p:spPr>
          <a:xfrm>
            <a:off x="903300" y="4819175"/>
            <a:ext cx="7337389" cy="329800"/>
          </a:xfrm>
          <a:prstGeom prst="rect">
            <a:avLst/>
          </a:prstGeom>
          <a:noFill/>
          <a:ln>
            <a:noFill/>
          </a:ln>
        </p:spPr>
      </p:pic>
      <p:pic>
        <p:nvPicPr>
          <p:cNvPr id="336" name="Google Shape;336;p31"/>
          <p:cNvPicPr preferRelativeResize="0"/>
          <p:nvPr/>
        </p:nvPicPr>
        <p:blipFill>
          <a:blip r:embed="rId5">
            <a:alphaModFix/>
          </a:blip>
          <a:stretch>
            <a:fillRect/>
          </a:stretch>
        </p:blipFill>
        <p:spPr>
          <a:xfrm>
            <a:off x="438600" y="4729225"/>
            <a:ext cx="427096" cy="414275"/>
          </a:xfrm>
          <a:prstGeom prst="rect">
            <a:avLst/>
          </a:prstGeom>
          <a:noFill/>
          <a:ln>
            <a:noFill/>
          </a:ln>
        </p:spPr>
      </p:pic>
      <p:pic>
        <p:nvPicPr>
          <p:cNvPr id="337" name="Google Shape;337;p31"/>
          <p:cNvPicPr preferRelativeResize="0"/>
          <p:nvPr/>
        </p:nvPicPr>
        <p:blipFill>
          <a:blip r:embed="rId5">
            <a:alphaModFix/>
          </a:blip>
          <a:stretch>
            <a:fillRect/>
          </a:stretch>
        </p:blipFill>
        <p:spPr>
          <a:xfrm>
            <a:off x="8240700" y="4729225"/>
            <a:ext cx="427096" cy="414275"/>
          </a:xfrm>
          <a:prstGeom prst="rect">
            <a:avLst/>
          </a:prstGeom>
          <a:noFill/>
          <a:ln>
            <a:noFill/>
          </a:ln>
        </p:spPr>
      </p:pic>
      <p:sp>
        <p:nvSpPr>
          <p:cNvPr id="338" name="Google Shape;338;p3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10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UBike did not fly in Charlottesville</a:t>
            </a:r>
            <a:endParaRPr/>
          </a:p>
        </p:txBody>
      </p:sp>
      <p:pic>
        <p:nvPicPr>
          <p:cNvPr id="68" name="Google Shape;68;p14"/>
          <p:cNvPicPr preferRelativeResize="0"/>
          <p:nvPr/>
        </p:nvPicPr>
        <p:blipFill rotWithShape="1">
          <a:blip r:embed="rId3">
            <a:alphaModFix/>
          </a:blip>
          <a:srcRect l="3744"/>
          <a:stretch/>
        </p:blipFill>
        <p:spPr>
          <a:xfrm>
            <a:off x="457200" y="1068425"/>
            <a:ext cx="3737100" cy="3882600"/>
          </a:xfrm>
          <a:prstGeom prst="rect">
            <a:avLst/>
          </a:prstGeom>
          <a:noFill/>
          <a:ln>
            <a:noFill/>
          </a:ln>
        </p:spPr>
      </p:pic>
      <p:pic>
        <p:nvPicPr>
          <p:cNvPr id="69" name="Google Shape;69;p14"/>
          <p:cNvPicPr preferRelativeResize="0"/>
          <p:nvPr/>
        </p:nvPicPr>
        <p:blipFill>
          <a:blip r:embed="rId4">
            <a:alphaModFix/>
          </a:blip>
          <a:stretch>
            <a:fillRect/>
          </a:stretch>
        </p:blipFill>
        <p:spPr>
          <a:xfrm>
            <a:off x="4346400" y="1549438"/>
            <a:ext cx="4514850" cy="3019425"/>
          </a:xfrm>
          <a:prstGeom prst="rect">
            <a:avLst/>
          </a:prstGeom>
          <a:noFill/>
          <a:ln>
            <a:noFill/>
          </a:ln>
        </p:spPr>
      </p:pic>
      <p:sp>
        <p:nvSpPr>
          <p:cNvPr id="70" name="Google Shape;70;p1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sp>
        <p:nvSpPr>
          <p:cNvPr id="71" name="Google Shape;71;p14"/>
          <p:cNvSpPr txBox="1"/>
          <p:nvPr/>
        </p:nvSpPr>
        <p:spPr>
          <a:xfrm>
            <a:off x="6575450" y="4605825"/>
            <a:ext cx="3065400" cy="3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rgbClr val="666666"/>
                </a:solidFill>
                <a:hlinkClick r:id="rId5"/>
              </a:rPr>
              <a:t>CavDaily: UBike Suspended</a:t>
            </a:r>
            <a:endParaRPr>
              <a:solidFill>
                <a:srgbClr val="66666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2"/>
          <p:cNvSpPr txBox="1">
            <a:spLocks noGrp="1"/>
          </p:cNvSpPr>
          <p:nvPr>
            <p:ph type="title"/>
          </p:nvPr>
        </p:nvSpPr>
        <p:spPr>
          <a:xfrm>
            <a:off x="387900" y="2926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 infrastructure needs improvement</a:t>
            </a:r>
            <a:endParaRPr/>
          </a:p>
        </p:txBody>
      </p:sp>
      <p:sp>
        <p:nvSpPr>
          <p:cNvPr id="344" name="Google Shape;344;p32"/>
          <p:cNvSpPr/>
          <p:nvPr/>
        </p:nvSpPr>
        <p:spPr>
          <a:xfrm>
            <a:off x="955463" y="4392165"/>
            <a:ext cx="1827300" cy="96900"/>
          </a:xfrm>
          <a:prstGeom prst="rect">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p:nvPr/>
        </p:nvSpPr>
        <p:spPr>
          <a:xfrm>
            <a:off x="2820900" y="3233850"/>
            <a:ext cx="1827300" cy="1255200"/>
          </a:xfrm>
          <a:prstGeom prst="rect">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p:nvPr/>
        </p:nvSpPr>
        <p:spPr>
          <a:xfrm>
            <a:off x="4686325" y="2423100"/>
            <a:ext cx="1827300" cy="2072700"/>
          </a:xfrm>
          <a:prstGeom prst="rect">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p:nvPr/>
        </p:nvSpPr>
        <p:spPr>
          <a:xfrm>
            <a:off x="6551400" y="1161600"/>
            <a:ext cx="1827300" cy="3327300"/>
          </a:xfrm>
          <a:prstGeom prst="rect">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txBox="1"/>
          <p:nvPr/>
        </p:nvSpPr>
        <p:spPr>
          <a:xfrm>
            <a:off x="2792250" y="3386700"/>
            <a:ext cx="1884600" cy="10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Source Sans Pro"/>
                <a:ea typeface="Source Sans Pro"/>
                <a:cs typeface="Source Sans Pro"/>
                <a:sym typeface="Source Sans Pro"/>
              </a:rPr>
              <a:t>  Clearly communicate expectations. </a:t>
            </a:r>
            <a:endParaRPr sz="1800" b="1">
              <a:solidFill>
                <a:srgbClr val="FFFFFF"/>
              </a:solidFill>
              <a:latin typeface="Source Sans Pro"/>
              <a:ea typeface="Source Sans Pro"/>
              <a:cs typeface="Source Sans Pro"/>
              <a:sym typeface="Source Sans Pro"/>
            </a:endParaRPr>
          </a:p>
        </p:txBody>
      </p:sp>
      <p:sp>
        <p:nvSpPr>
          <p:cNvPr id="349" name="Google Shape;349;p32"/>
          <p:cNvSpPr txBox="1"/>
          <p:nvPr/>
        </p:nvSpPr>
        <p:spPr>
          <a:xfrm>
            <a:off x="4610025" y="2582425"/>
            <a:ext cx="1884600" cy="10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Source Sans Pro"/>
                <a:ea typeface="Source Sans Pro"/>
                <a:cs typeface="Source Sans Pro"/>
                <a:sym typeface="Source Sans Pro"/>
              </a:rPr>
              <a:t>Create more bike lanes for safe riding.</a:t>
            </a:r>
            <a:endParaRPr sz="1800" b="1">
              <a:solidFill>
                <a:srgbClr val="FFFFFF"/>
              </a:solidFill>
              <a:latin typeface="Source Sans Pro"/>
              <a:ea typeface="Source Sans Pro"/>
              <a:cs typeface="Source Sans Pro"/>
              <a:sym typeface="Source Sans Pro"/>
            </a:endParaRPr>
          </a:p>
        </p:txBody>
      </p:sp>
      <p:sp>
        <p:nvSpPr>
          <p:cNvPr id="350" name="Google Shape;350;p32"/>
          <p:cNvSpPr txBox="1"/>
          <p:nvPr/>
        </p:nvSpPr>
        <p:spPr>
          <a:xfrm>
            <a:off x="6551725" y="1346500"/>
            <a:ext cx="1827300" cy="149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Source Sans Pro"/>
                <a:ea typeface="Source Sans Pro"/>
                <a:cs typeface="Source Sans Pro"/>
                <a:sym typeface="Source Sans Pro"/>
              </a:rPr>
              <a:t>Use geofencing to allow parking and riding only in designated areas.</a:t>
            </a:r>
            <a:endParaRPr sz="1800" b="1">
              <a:solidFill>
                <a:srgbClr val="FFFFFF"/>
              </a:solidFill>
              <a:latin typeface="Source Sans Pro"/>
              <a:ea typeface="Source Sans Pro"/>
              <a:cs typeface="Source Sans Pro"/>
              <a:sym typeface="Source Sans Pro"/>
            </a:endParaRPr>
          </a:p>
        </p:txBody>
      </p:sp>
      <p:pic>
        <p:nvPicPr>
          <p:cNvPr id="351" name="Google Shape;351;p32"/>
          <p:cNvPicPr preferRelativeResize="0"/>
          <p:nvPr/>
        </p:nvPicPr>
        <p:blipFill>
          <a:blip r:embed="rId3">
            <a:alphaModFix/>
          </a:blip>
          <a:stretch>
            <a:fillRect/>
          </a:stretch>
        </p:blipFill>
        <p:spPr>
          <a:xfrm>
            <a:off x="1028639" y="2658913"/>
            <a:ext cx="1604811" cy="1670375"/>
          </a:xfrm>
          <a:prstGeom prst="rect">
            <a:avLst/>
          </a:prstGeom>
          <a:noFill/>
          <a:ln>
            <a:noFill/>
          </a:ln>
        </p:spPr>
      </p:pic>
      <p:sp>
        <p:nvSpPr>
          <p:cNvPr id="352" name="Google Shape;352;p32"/>
          <p:cNvSpPr txBox="1"/>
          <p:nvPr/>
        </p:nvSpPr>
        <p:spPr>
          <a:xfrm>
            <a:off x="597525" y="1066800"/>
            <a:ext cx="5897400" cy="176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latin typeface="Source Sans Pro"/>
                <a:ea typeface="Source Sans Pro"/>
                <a:cs typeface="Source Sans Pro"/>
                <a:sym typeface="Source Sans Pro"/>
              </a:rPr>
              <a:t>Lack of bike lanes, hilly terrain, brick sidewalks, and high traffic periods </a:t>
            </a:r>
            <a:endParaRPr sz="2200" b="1">
              <a:latin typeface="Source Sans Pro"/>
              <a:ea typeface="Source Sans Pro"/>
              <a:cs typeface="Source Sans Pro"/>
              <a:sym typeface="Source Sans Pro"/>
            </a:endParaRPr>
          </a:p>
          <a:p>
            <a:pPr marL="0" lvl="0" indent="0" algn="l" rtl="0">
              <a:spcBef>
                <a:spcPts val="0"/>
              </a:spcBef>
              <a:spcAft>
                <a:spcPts val="0"/>
              </a:spcAft>
              <a:buNone/>
            </a:pPr>
            <a:r>
              <a:rPr lang="en" sz="2200" b="1">
                <a:latin typeface="Source Sans Pro"/>
                <a:ea typeface="Source Sans Pro"/>
                <a:cs typeface="Source Sans Pro"/>
                <a:sym typeface="Source Sans Pro"/>
              </a:rPr>
              <a:t>between classes impinge upon </a:t>
            </a:r>
            <a:endParaRPr sz="2200" b="1">
              <a:latin typeface="Source Sans Pro"/>
              <a:ea typeface="Source Sans Pro"/>
              <a:cs typeface="Source Sans Pro"/>
              <a:sym typeface="Source Sans Pro"/>
            </a:endParaRPr>
          </a:p>
          <a:p>
            <a:pPr marL="0" lvl="0" indent="0" algn="l" rtl="0">
              <a:spcBef>
                <a:spcPts val="0"/>
              </a:spcBef>
              <a:spcAft>
                <a:spcPts val="0"/>
              </a:spcAft>
              <a:buNone/>
            </a:pPr>
            <a:r>
              <a:rPr lang="en" sz="2200" b="1">
                <a:latin typeface="Source Sans Pro"/>
                <a:ea typeface="Source Sans Pro"/>
                <a:cs typeface="Source Sans Pro"/>
                <a:sym typeface="Source Sans Pro"/>
              </a:rPr>
              <a:t>Bird’s success. </a:t>
            </a:r>
            <a:endParaRPr sz="2200" b="1">
              <a:latin typeface="Source Sans Pro"/>
              <a:ea typeface="Source Sans Pro"/>
              <a:cs typeface="Source Sans Pro"/>
              <a:sym typeface="Source Sans Pro"/>
            </a:endParaRPr>
          </a:p>
        </p:txBody>
      </p:sp>
      <p:sp>
        <p:nvSpPr>
          <p:cNvPr id="353" name="Google Shape;353;p32"/>
          <p:cNvSpPr/>
          <p:nvPr/>
        </p:nvSpPr>
        <p:spPr>
          <a:xfrm>
            <a:off x="2557250" y="2929054"/>
            <a:ext cx="520500" cy="520500"/>
          </a:xfrm>
          <a:prstGeom prst="ellipse">
            <a:avLst/>
          </a:prstGeom>
          <a:solidFill>
            <a:schemeClr val="accent2"/>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Source Sans Pro"/>
                <a:ea typeface="Source Sans Pro"/>
                <a:cs typeface="Source Sans Pro"/>
                <a:sym typeface="Source Sans Pro"/>
              </a:rPr>
              <a:t>1</a:t>
            </a:r>
            <a:endParaRPr sz="2400" b="1">
              <a:solidFill>
                <a:srgbClr val="FFFFFF"/>
              </a:solidFill>
              <a:latin typeface="Source Sans Pro"/>
              <a:ea typeface="Source Sans Pro"/>
              <a:cs typeface="Source Sans Pro"/>
              <a:sym typeface="Source Sans Pro"/>
            </a:endParaRPr>
          </a:p>
        </p:txBody>
      </p:sp>
      <p:sp>
        <p:nvSpPr>
          <p:cNvPr id="354" name="Google Shape;354;p32"/>
          <p:cNvSpPr/>
          <p:nvPr/>
        </p:nvSpPr>
        <p:spPr>
          <a:xfrm>
            <a:off x="4491100" y="2111379"/>
            <a:ext cx="520500" cy="520500"/>
          </a:xfrm>
          <a:prstGeom prst="ellipse">
            <a:avLst/>
          </a:prstGeom>
          <a:solidFill>
            <a:schemeClr val="accent2"/>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Source Sans Pro"/>
                <a:ea typeface="Source Sans Pro"/>
                <a:cs typeface="Source Sans Pro"/>
                <a:sym typeface="Source Sans Pro"/>
              </a:rPr>
              <a:t>2</a:t>
            </a:r>
            <a:endParaRPr sz="2400" b="1">
              <a:solidFill>
                <a:srgbClr val="FFFFFF"/>
              </a:solidFill>
              <a:latin typeface="Source Sans Pro"/>
              <a:ea typeface="Source Sans Pro"/>
              <a:cs typeface="Source Sans Pro"/>
              <a:sym typeface="Source Sans Pro"/>
            </a:endParaRPr>
          </a:p>
        </p:txBody>
      </p:sp>
      <p:sp>
        <p:nvSpPr>
          <p:cNvPr id="355" name="Google Shape;355;p32"/>
          <p:cNvSpPr/>
          <p:nvPr/>
        </p:nvSpPr>
        <p:spPr>
          <a:xfrm>
            <a:off x="6293300" y="914400"/>
            <a:ext cx="520500" cy="520500"/>
          </a:xfrm>
          <a:prstGeom prst="ellipse">
            <a:avLst/>
          </a:prstGeom>
          <a:solidFill>
            <a:schemeClr val="accent2"/>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Source Sans Pro"/>
                <a:ea typeface="Source Sans Pro"/>
                <a:cs typeface="Source Sans Pro"/>
                <a:sym typeface="Source Sans Pro"/>
              </a:rPr>
              <a:t>3</a:t>
            </a:r>
            <a:endParaRPr sz="2400" b="1">
              <a:solidFill>
                <a:srgbClr val="FFFFFF"/>
              </a:solidFill>
              <a:latin typeface="Source Sans Pro"/>
              <a:ea typeface="Source Sans Pro"/>
              <a:cs typeface="Source Sans Pro"/>
              <a:sym typeface="Source Sans Pro"/>
            </a:endParaRPr>
          </a:p>
        </p:txBody>
      </p:sp>
      <p:sp>
        <p:nvSpPr>
          <p:cNvPr id="356" name="Google Shape;356;p32"/>
          <p:cNvSpPr txBox="1"/>
          <p:nvPr/>
        </p:nvSpPr>
        <p:spPr>
          <a:xfrm>
            <a:off x="6064075" y="4495800"/>
            <a:ext cx="27711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t>Source: UVA Parking &amp; Transportation</a:t>
            </a:r>
            <a:endParaRPr sz="1000" i="1"/>
          </a:p>
        </p:txBody>
      </p:sp>
      <p:pic>
        <p:nvPicPr>
          <p:cNvPr id="357" name="Google Shape;357;p32"/>
          <p:cNvPicPr preferRelativeResize="0"/>
          <p:nvPr/>
        </p:nvPicPr>
        <p:blipFill>
          <a:blip r:embed="rId4">
            <a:alphaModFix/>
          </a:blip>
          <a:stretch>
            <a:fillRect/>
          </a:stretch>
        </p:blipFill>
        <p:spPr>
          <a:xfrm>
            <a:off x="903300" y="4819175"/>
            <a:ext cx="7337389" cy="329800"/>
          </a:xfrm>
          <a:prstGeom prst="rect">
            <a:avLst/>
          </a:prstGeom>
          <a:noFill/>
          <a:ln>
            <a:noFill/>
          </a:ln>
        </p:spPr>
      </p:pic>
      <p:pic>
        <p:nvPicPr>
          <p:cNvPr id="358" name="Google Shape;358;p32"/>
          <p:cNvPicPr preferRelativeResize="0"/>
          <p:nvPr/>
        </p:nvPicPr>
        <p:blipFill>
          <a:blip r:embed="rId5">
            <a:alphaModFix/>
          </a:blip>
          <a:stretch>
            <a:fillRect/>
          </a:stretch>
        </p:blipFill>
        <p:spPr>
          <a:xfrm>
            <a:off x="438600" y="4729225"/>
            <a:ext cx="427096" cy="414275"/>
          </a:xfrm>
          <a:prstGeom prst="rect">
            <a:avLst/>
          </a:prstGeom>
          <a:noFill/>
          <a:ln>
            <a:noFill/>
          </a:ln>
        </p:spPr>
      </p:pic>
      <p:pic>
        <p:nvPicPr>
          <p:cNvPr id="359" name="Google Shape;359;p32"/>
          <p:cNvPicPr preferRelativeResize="0"/>
          <p:nvPr/>
        </p:nvPicPr>
        <p:blipFill>
          <a:blip r:embed="rId5">
            <a:alphaModFix/>
          </a:blip>
          <a:stretch>
            <a:fillRect/>
          </a:stretch>
        </p:blipFill>
        <p:spPr>
          <a:xfrm>
            <a:off x="8240700" y="4729225"/>
            <a:ext cx="427096" cy="414275"/>
          </a:xfrm>
          <a:prstGeom prst="rect">
            <a:avLst/>
          </a:prstGeom>
          <a:noFill/>
          <a:ln>
            <a:noFill/>
          </a:ln>
        </p:spPr>
      </p:pic>
      <p:sp>
        <p:nvSpPr>
          <p:cNvPr id="360" name="Google Shape;360;p3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Students prefer location, payment options</a:t>
            </a:r>
            <a:endParaRPr/>
          </a:p>
        </p:txBody>
      </p:sp>
      <p:sp>
        <p:nvSpPr>
          <p:cNvPr id="366" name="Google Shape;366;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Data slide; charts from survey</a:t>
            </a:r>
            <a:endParaRPr/>
          </a:p>
          <a:p>
            <a:pPr marL="914400" lvl="1" indent="-342900" algn="l" rtl="0">
              <a:spcBef>
                <a:spcPts val="0"/>
              </a:spcBef>
              <a:spcAft>
                <a:spcPts val="0"/>
              </a:spcAft>
              <a:buSzPts val="1800"/>
              <a:buChar char="-"/>
            </a:pPr>
            <a:r>
              <a:rPr lang="en"/>
              <a:t>What questions would apply here</a:t>
            </a:r>
            <a:endParaRPr/>
          </a:p>
        </p:txBody>
      </p:sp>
      <p:sp>
        <p:nvSpPr>
          <p:cNvPr id="367" name="Google Shape;367;p33"/>
          <p:cNvSpPr/>
          <p:nvPr/>
        </p:nvSpPr>
        <p:spPr>
          <a:xfrm>
            <a:off x="4728625" y="2341000"/>
            <a:ext cx="486900" cy="167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a:off x="7339500" y="2694775"/>
            <a:ext cx="486900" cy="167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3523100" y="3031775"/>
            <a:ext cx="486900" cy="167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7652675" y="3335225"/>
            <a:ext cx="486900" cy="167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5589925" y="3680600"/>
            <a:ext cx="486900" cy="167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5624875" y="4025975"/>
            <a:ext cx="486900" cy="167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2396000" y="2663200"/>
            <a:ext cx="4522500" cy="202200"/>
          </a:xfrm>
          <a:prstGeom prst="rect">
            <a:avLst/>
          </a:prstGeom>
          <a:solidFill>
            <a:schemeClr val="dk1"/>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4" name="Google Shape;374;p33"/>
          <p:cNvPicPr preferRelativeResize="0"/>
          <p:nvPr/>
        </p:nvPicPr>
        <p:blipFill>
          <a:blip r:embed="rId3">
            <a:alphaModFix/>
          </a:blip>
          <a:stretch>
            <a:fillRect/>
          </a:stretch>
        </p:blipFill>
        <p:spPr>
          <a:xfrm>
            <a:off x="903300" y="4819175"/>
            <a:ext cx="7337389" cy="329800"/>
          </a:xfrm>
          <a:prstGeom prst="rect">
            <a:avLst/>
          </a:prstGeom>
          <a:noFill/>
          <a:ln>
            <a:noFill/>
          </a:ln>
        </p:spPr>
      </p:pic>
      <p:sp>
        <p:nvSpPr>
          <p:cNvPr id="375" name="Google Shape;375;p33"/>
          <p:cNvSpPr/>
          <p:nvPr/>
        </p:nvSpPr>
        <p:spPr>
          <a:xfrm>
            <a:off x="2614900" y="2791300"/>
            <a:ext cx="4374300" cy="202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870548" y="2436597"/>
            <a:ext cx="508407" cy="182977"/>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7365553" y="2770856"/>
            <a:ext cx="508407" cy="182977"/>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7689680" y="3519868"/>
            <a:ext cx="508407" cy="182977"/>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3688183" y="3135365"/>
            <a:ext cx="508407" cy="182977"/>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682812" y="3843298"/>
            <a:ext cx="508407" cy="182977"/>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716403" y="4220136"/>
            <a:ext cx="508407" cy="182977"/>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2" name="Google Shape;382;p33" descr="Forms response chart. Question title: 7. If Bird were to bring its e-scooters to UVA, which of the following ideas would make it most successful? Please choose at most three options. . Number of responses: 166 responses." title="What do the students want?"/>
          <p:cNvPicPr preferRelativeResize="0"/>
          <p:nvPr/>
        </p:nvPicPr>
        <p:blipFill rotWithShape="1">
          <a:blip r:embed="rId4">
            <a:alphaModFix/>
          </a:blip>
          <a:srcRect t="5534" b="8533"/>
          <a:stretch/>
        </p:blipFill>
        <p:spPr>
          <a:xfrm>
            <a:off x="630403" y="1224014"/>
            <a:ext cx="7903999" cy="3584548"/>
          </a:xfrm>
          <a:prstGeom prst="rect">
            <a:avLst/>
          </a:prstGeom>
          <a:noFill/>
          <a:ln>
            <a:noFill/>
          </a:ln>
        </p:spPr>
      </p:pic>
      <p:sp>
        <p:nvSpPr>
          <p:cNvPr id="383" name="Google Shape;383;p33"/>
          <p:cNvSpPr/>
          <p:nvPr/>
        </p:nvSpPr>
        <p:spPr>
          <a:xfrm>
            <a:off x="782800" y="2251325"/>
            <a:ext cx="1832100" cy="2335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33"/>
          <p:cNvGrpSpPr/>
          <p:nvPr/>
        </p:nvGrpSpPr>
        <p:grpSpPr>
          <a:xfrm>
            <a:off x="1021064" y="2214476"/>
            <a:ext cx="1759950" cy="297543"/>
            <a:chOff x="717875" y="2299050"/>
            <a:chExt cx="1829850" cy="272700"/>
          </a:xfrm>
        </p:grpSpPr>
        <p:sp>
          <p:nvSpPr>
            <p:cNvPr id="385" name="Google Shape;385;p33"/>
            <p:cNvSpPr/>
            <p:nvPr/>
          </p:nvSpPr>
          <p:spPr>
            <a:xfrm>
              <a:off x="717875" y="2299050"/>
              <a:ext cx="1627800" cy="272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txBox="1"/>
            <p:nvPr/>
          </p:nvSpPr>
          <p:spPr>
            <a:xfrm>
              <a:off x="1037225" y="2396101"/>
              <a:ext cx="1510500" cy="1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rgbClr val="434343"/>
                  </a:solidFill>
                </a:rPr>
                <a:t>Information Sessions</a:t>
              </a:r>
              <a:endParaRPr sz="900" b="1">
                <a:solidFill>
                  <a:srgbClr val="434343"/>
                </a:solidFill>
              </a:endParaRPr>
            </a:p>
          </p:txBody>
        </p:sp>
      </p:grpSp>
      <p:sp>
        <p:nvSpPr>
          <p:cNvPr id="387" name="Google Shape;387;p33"/>
          <p:cNvSpPr txBox="1"/>
          <p:nvPr/>
        </p:nvSpPr>
        <p:spPr>
          <a:xfrm>
            <a:off x="1247929" y="3077386"/>
            <a:ext cx="1559700" cy="2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rgbClr val="434343"/>
                </a:solidFill>
              </a:rPr>
              <a:t>Social Media Outreach</a:t>
            </a:r>
            <a:endParaRPr sz="900" b="1">
              <a:solidFill>
                <a:srgbClr val="434343"/>
              </a:solidFill>
            </a:endParaRPr>
          </a:p>
        </p:txBody>
      </p:sp>
      <p:sp>
        <p:nvSpPr>
          <p:cNvPr id="388" name="Google Shape;388;p33"/>
          <p:cNvSpPr txBox="1"/>
          <p:nvPr/>
        </p:nvSpPr>
        <p:spPr>
          <a:xfrm>
            <a:off x="1162795" y="3429034"/>
            <a:ext cx="1588701" cy="2206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rgbClr val="434343"/>
                </a:solidFill>
              </a:rPr>
              <a:t>Prioritize Dock Location</a:t>
            </a:r>
            <a:endParaRPr sz="900" b="1">
              <a:solidFill>
                <a:srgbClr val="434343"/>
              </a:solidFill>
            </a:endParaRPr>
          </a:p>
        </p:txBody>
      </p:sp>
      <p:sp>
        <p:nvSpPr>
          <p:cNvPr id="389" name="Google Shape;389;p33"/>
          <p:cNvSpPr txBox="1"/>
          <p:nvPr/>
        </p:nvSpPr>
        <p:spPr>
          <a:xfrm>
            <a:off x="1187479" y="3796804"/>
            <a:ext cx="1680457" cy="29754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rgbClr val="434343"/>
                </a:solidFill>
              </a:rPr>
              <a:t>Free Promotional Items</a:t>
            </a:r>
            <a:endParaRPr sz="900" b="1">
              <a:solidFill>
                <a:srgbClr val="434343"/>
              </a:solidFill>
            </a:endParaRPr>
          </a:p>
        </p:txBody>
      </p:sp>
      <p:sp>
        <p:nvSpPr>
          <p:cNvPr id="390" name="Google Shape;390;p33"/>
          <p:cNvSpPr txBox="1"/>
          <p:nvPr/>
        </p:nvSpPr>
        <p:spPr>
          <a:xfrm>
            <a:off x="1748514" y="4164079"/>
            <a:ext cx="1703540" cy="22585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rgbClr val="434343"/>
                </a:solidFill>
              </a:rPr>
              <a:t>Payment Plan</a:t>
            </a:r>
            <a:endParaRPr sz="900" b="1">
              <a:solidFill>
                <a:srgbClr val="434343"/>
              </a:solidFill>
            </a:endParaRPr>
          </a:p>
        </p:txBody>
      </p:sp>
      <p:grpSp>
        <p:nvGrpSpPr>
          <p:cNvPr id="391" name="Google Shape;391;p33"/>
          <p:cNvGrpSpPr/>
          <p:nvPr/>
        </p:nvGrpSpPr>
        <p:grpSpPr>
          <a:xfrm>
            <a:off x="891943" y="2568761"/>
            <a:ext cx="2034861" cy="354292"/>
            <a:chOff x="583625" y="2627950"/>
            <a:chExt cx="2115680" cy="272700"/>
          </a:xfrm>
        </p:grpSpPr>
        <p:sp>
          <p:nvSpPr>
            <p:cNvPr id="392" name="Google Shape;392;p33"/>
            <p:cNvSpPr/>
            <p:nvPr/>
          </p:nvSpPr>
          <p:spPr>
            <a:xfrm>
              <a:off x="583625" y="2627950"/>
              <a:ext cx="1762200" cy="272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txBox="1"/>
            <p:nvPr/>
          </p:nvSpPr>
          <p:spPr>
            <a:xfrm>
              <a:off x="885805" y="2711416"/>
              <a:ext cx="1813500" cy="12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rgbClr val="434343"/>
                  </a:solidFill>
                </a:rPr>
                <a:t>Paying with Plus Dollars</a:t>
              </a:r>
              <a:endParaRPr sz="900" b="1">
                <a:solidFill>
                  <a:srgbClr val="434343"/>
                </a:solidFill>
              </a:endParaRPr>
            </a:p>
          </p:txBody>
        </p:sp>
      </p:grpSp>
      <p:sp>
        <p:nvSpPr>
          <p:cNvPr id="394" name="Google Shape;394;p33"/>
          <p:cNvSpPr/>
          <p:nvPr/>
        </p:nvSpPr>
        <p:spPr>
          <a:xfrm>
            <a:off x="2620975" y="2768625"/>
            <a:ext cx="4374300" cy="22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4870550" y="2398400"/>
            <a:ext cx="719400" cy="297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7365550" y="2732775"/>
            <a:ext cx="583500" cy="297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3688175" y="3135375"/>
            <a:ext cx="719400" cy="297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7652675" y="3462563"/>
            <a:ext cx="719400" cy="297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5640200" y="3796775"/>
            <a:ext cx="719400" cy="297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5716400" y="4128200"/>
            <a:ext cx="719400" cy="297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1" name="Google Shape;401;p33"/>
          <p:cNvPicPr preferRelativeResize="0"/>
          <p:nvPr/>
        </p:nvPicPr>
        <p:blipFill>
          <a:blip r:embed="rId5">
            <a:alphaModFix/>
          </a:blip>
          <a:stretch>
            <a:fillRect/>
          </a:stretch>
        </p:blipFill>
        <p:spPr>
          <a:xfrm>
            <a:off x="438600" y="4729225"/>
            <a:ext cx="427096" cy="414275"/>
          </a:xfrm>
          <a:prstGeom prst="rect">
            <a:avLst/>
          </a:prstGeom>
          <a:noFill/>
          <a:ln>
            <a:noFill/>
          </a:ln>
        </p:spPr>
      </p:pic>
      <p:pic>
        <p:nvPicPr>
          <p:cNvPr id="402" name="Google Shape;402;p33"/>
          <p:cNvPicPr preferRelativeResize="0"/>
          <p:nvPr/>
        </p:nvPicPr>
        <p:blipFill>
          <a:blip r:embed="rId5">
            <a:alphaModFix/>
          </a:blip>
          <a:stretch>
            <a:fillRect/>
          </a:stretch>
        </p:blipFill>
        <p:spPr>
          <a:xfrm>
            <a:off x="8240700" y="4729225"/>
            <a:ext cx="427096" cy="414275"/>
          </a:xfrm>
          <a:prstGeom prst="rect">
            <a:avLst/>
          </a:prstGeom>
          <a:noFill/>
          <a:ln>
            <a:noFill/>
          </a:ln>
        </p:spPr>
      </p:pic>
      <p:cxnSp>
        <p:nvCxnSpPr>
          <p:cNvPr id="403" name="Google Shape;403;p33"/>
          <p:cNvCxnSpPr/>
          <p:nvPr/>
        </p:nvCxnSpPr>
        <p:spPr>
          <a:xfrm flipH="1">
            <a:off x="2600284" y="2298337"/>
            <a:ext cx="37800" cy="2244000"/>
          </a:xfrm>
          <a:prstGeom prst="straightConnector1">
            <a:avLst/>
          </a:prstGeom>
          <a:noFill/>
          <a:ln w="28575" cap="flat" cmpd="sng">
            <a:solidFill>
              <a:srgbClr val="666666"/>
            </a:solidFill>
            <a:prstDash val="solid"/>
            <a:round/>
            <a:headEnd type="none" w="med" len="med"/>
            <a:tailEnd type="none" w="med" len="med"/>
          </a:ln>
        </p:spPr>
      </p:cxnSp>
      <p:sp>
        <p:nvSpPr>
          <p:cNvPr id="404" name="Google Shape;404;p3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
        <p:nvSpPr>
          <p:cNvPr id="405" name="Google Shape;405;p33"/>
          <p:cNvSpPr/>
          <p:nvPr/>
        </p:nvSpPr>
        <p:spPr>
          <a:xfrm>
            <a:off x="438600" y="1290700"/>
            <a:ext cx="274200" cy="22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4"/>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Recommendations and Risks</a:t>
            </a:r>
            <a:endParaRPr/>
          </a:p>
        </p:txBody>
      </p:sp>
      <p:sp>
        <p:nvSpPr>
          <p:cNvPr id="411" name="Google Shape;411;p3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a:t>
            </a:r>
            <a:endParaRPr/>
          </a:p>
        </p:txBody>
      </p:sp>
      <p:pic>
        <p:nvPicPr>
          <p:cNvPr id="417" name="Google Shape;417;p35"/>
          <p:cNvPicPr preferRelativeResize="0"/>
          <p:nvPr/>
        </p:nvPicPr>
        <p:blipFill>
          <a:blip r:embed="rId3">
            <a:alphaModFix/>
          </a:blip>
          <a:stretch>
            <a:fillRect/>
          </a:stretch>
        </p:blipFill>
        <p:spPr>
          <a:xfrm>
            <a:off x="903288" y="4819175"/>
            <a:ext cx="7337389" cy="329800"/>
          </a:xfrm>
          <a:prstGeom prst="rect">
            <a:avLst/>
          </a:prstGeom>
          <a:noFill/>
          <a:ln>
            <a:noFill/>
          </a:ln>
        </p:spPr>
      </p:pic>
      <p:pic>
        <p:nvPicPr>
          <p:cNvPr id="418" name="Google Shape;418;p35"/>
          <p:cNvPicPr preferRelativeResize="0"/>
          <p:nvPr/>
        </p:nvPicPr>
        <p:blipFill>
          <a:blip r:embed="rId4">
            <a:alphaModFix/>
          </a:blip>
          <a:stretch>
            <a:fillRect/>
          </a:stretch>
        </p:blipFill>
        <p:spPr>
          <a:xfrm>
            <a:off x="425325" y="1151750"/>
            <a:ext cx="6574074" cy="1787400"/>
          </a:xfrm>
          <a:prstGeom prst="rect">
            <a:avLst/>
          </a:prstGeom>
          <a:noFill/>
          <a:ln>
            <a:noFill/>
          </a:ln>
        </p:spPr>
      </p:pic>
      <p:pic>
        <p:nvPicPr>
          <p:cNvPr id="419" name="Google Shape;419;p35"/>
          <p:cNvPicPr preferRelativeResize="0"/>
          <p:nvPr/>
        </p:nvPicPr>
        <p:blipFill>
          <a:blip r:embed="rId5">
            <a:alphaModFix/>
          </a:blip>
          <a:stretch>
            <a:fillRect/>
          </a:stretch>
        </p:blipFill>
        <p:spPr>
          <a:xfrm>
            <a:off x="463200" y="2939150"/>
            <a:ext cx="2091415" cy="329800"/>
          </a:xfrm>
          <a:prstGeom prst="rect">
            <a:avLst/>
          </a:prstGeom>
          <a:noFill/>
          <a:ln>
            <a:noFill/>
          </a:ln>
        </p:spPr>
      </p:pic>
      <p:pic>
        <p:nvPicPr>
          <p:cNvPr id="420" name="Google Shape;420;p35"/>
          <p:cNvPicPr preferRelativeResize="0"/>
          <p:nvPr/>
        </p:nvPicPr>
        <p:blipFill>
          <a:blip r:embed="rId5">
            <a:alphaModFix/>
          </a:blip>
          <a:stretch>
            <a:fillRect/>
          </a:stretch>
        </p:blipFill>
        <p:spPr>
          <a:xfrm>
            <a:off x="2666650" y="2939150"/>
            <a:ext cx="2091415" cy="329800"/>
          </a:xfrm>
          <a:prstGeom prst="rect">
            <a:avLst/>
          </a:prstGeom>
          <a:noFill/>
          <a:ln>
            <a:noFill/>
          </a:ln>
        </p:spPr>
      </p:pic>
      <p:pic>
        <p:nvPicPr>
          <p:cNvPr id="421" name="Google Shape;421;p35"/>
          <p:cNvPicPr preferRelativeResize="0"/>
          <p:nvPr/>
        </p:nvPicPr>
        <p:blipFill>
          <a:blip r:embed="rId5">
            <a:alphaModFix/>
          </a:blip>
          <a:stretch>
            <a:fillRect/>
          </a:stretch>
        </p:blipFill>
        <p:spPr>
          <a:xfrm>
            <a:off x="4824650" y="2939150"/>
            <a:ext cx="2091415" cy="329800"/>
          </a:xfrm>
          <a:prstGeom prst="rect">
            <a:avLst/>
          </a:prstGeom>
          <a:noFill/>
          <a:ln>
            <a:noFill/>
          </a:ln>
        </p:spPr>
      </p:pic>
      <p:sp>
        <p:nvSpPr>
          <p:cNvPr id="422" name="Google Shape;422;p35"/>
          <p:cNvSpPr txBox="1"/>
          <p:nvPr/>
        </p:nvSpPr>
        <p:spPr>
          <a:xfrm>
            <a:off x="455000" y="3341250"/>
            <a:ext cx="2107800" cy="107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Promotions: </a:t>
            </a:r>
            <a:r>
              <a:rPr lang="en" sz="1200"/>
              <a:t>Get people onboard quickly, information sessions, brand ambassadors</a:t>
            </a:r>
            <a:endParaRPr sz="1200"/>
          </a:p>
        </p:txBody>
      </p:sp>
      <p:sp>
        <p:nvSpPr>
          <p:cNvPr id="423" name="Google Shape;423;p35"/>
          <p:cNvSpPr txBox="1"/>
          <p:nvPr/>
        </p:nvSpPr>
        <p:spPr>
          <a:xfrm>
            <a:off x="2609700" y="3341250"/>
            <a:ext cx="2148300" cy="107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2"/>
              </a:buClr>
              <a:buSzPts val="1100"/>
              <a:buFont typeface="Arial"/>
              <a:buNone/>
            </a:pPr>
            <a:r>
              <a:rPr lang="en" sz="1200" b="1">
                <a:solidFill>
                  <a:schemeClr val="dk2"/>
                </a:solidFill>
              </a:rPr>
              <a:t>User Experience: </a:t>
            </a:r>
            <a:r>
              <a:rPr lang="en" sz="1200">
                <a:solidFill>
                  <a:schemeClr val="dk2"/>
                </a:solidFill>
              </a:rPr>
              <a:t>More “Bird Nests” for better accessibility on &amp; off grounds, swipe/membership system</a:t>
            </a:r>
            <a:endParaRPr sz="1200">
              <a:solidFill>
                <a:schemeClr val="dk2"/>
              </a:solidFill>
            </a:endParaRPr>
          </a:p>
          <a:p>
            <a:pPr marL="0" lvl="0" indent="0" algn="ctr" rtl="0">
              <a:spcBef>
                <a:spcPts val="0"/>
              </a:spcBef>
              <a:spcAft>
                <a:spcPts val="0"/>
              </a:spcAft>
              <a:buNone/>
            </a:pPr>
            <a:endParaRPr sz="1200" b="1"/>
          </a:p>
        </p:txBody>
      </p:sp>
      <p:sp>
        <p:nvSpPr>
          <p:cNvPr id="424" name="Google Shape;424;p35"/>
          <p:cNvSpPr txBox="1"/>
          <p:nvPr/>
        </p:nvSpPr>
        <p:spPr>
          <a:xfrm>
            <a:off x="4816450" y="3341263"/>
            <a:ext cx="2107800" cy="107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2"/>
              </a:buClr>
              <a:buSzPts val="1100"/>
              <a:buFont typeface="Arial"/>
              <a:buNone/>
            </a:pPr>
            <a:r>
              <a:rPr lang="en" sz="1200" b="1">
                <a:solidFill>
                  <a:schemeClr val="dk2"/>
                </a:solidFill>
              </a:rPr>
              <a:t>Geofencing: </a:t>
            </a:r>
            <a:r>
              <a:rPr lang="en" sz="1200">
                <a:solidFill>
                  <a:schemeClr val="dk2"/>
                </a:solidFill>
              </a:rPr>
              <a:t>Method of keeping track of scooters and location legality</a:t>
            </a:r>
            <a:endParaRPr sz="1200">
              <a:solidFill>
                <a:schemeClr val="dk2"/>
              </a:solidFill>
            </a:endParaRPr>
          </a:p>
          <a:p>
            <a:pPr marL="0" lvl="0" indent="0" algn="ctr" rtl="0">
              <a:spcBef>
                <a:spcPts val="0"/>
              </a:spcBef>
              <a:spcAft>
                <a:spcPts val="0"/>
              </a:spcAft>
              <a:buNone/>
            </a:pPr>
            <a:endParaRPr sz="1200" b="1"/>
          </a:p>
        </p:txBody>
      </p:sp>
      <p:pic>
        <p:nvPicPr>
          <p:cNvPr id="425" name="Google Shape;425;p35"/>
          <p:cNvPicPr preferRelativeResize="0"/>
          <p:nvPr/>
        </p:nvPicPr>
        <p:blipFill>
          <a:blip r:embed="rId6">
            <a:alphaModFix/>
          </a:blip>
          <a:stretch>
            <a:fillRect/>
          </a:stretch>
        </p:blipFill>
        <p:spPr>
          <a:xfrm>
            <a:off x="7158700" y="1068425"/>
            <a:ext cx="431550" cy="3348625"/>
          </a:xfrm>
          <a:prstGeom prst="rect">
            <a:avLst/>
          </a:prstGeom>
          <a:noFill/>
          <a:ln>
            <a:noFill/>
          </a:ln>
        </p:spPr>
      </p:pic>
      <p:sp>
        <p:nvSpPr>
          <p:cNvPr id="426" name="Google Shape;426;p35"/>
          <p:cNvSpPr txBox="1"/>
          <p:nvPr/>
        </p:nvSpPr>
        <p:spPr>
          <a:xfrm>
            <a:off x="7681150" y="1818296"/>
            <a:ext cx="1424100" cy="15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Quick Adoption &amp; Successful Pilot Program</a:t>
            </a:r>
            <a:endParaRPr sz="1800" b="1"/>
          </a:p>
        </p:txBody>
      </p:sp>
      <p:pic>
        <p:nvPicPr>
          <p:cNvPr id="427" name="Google Shape;427;p35"/>
          <p:cNvPicPr preferRelativeResize="0"/>
          <p:nvPr/>
        </p:nvPicPr>
        <p:blipFill>
          <a:blip r:embed="rId7">
            <a:alphaModFix/>
          </a:blip>
          <a:stretch>
            <a:fillRect/>
          </a:stretch>
        </p:blipFill>
        <p:spPr>
          <a:xfrm>
            <a:off x="438600" y="4729225"/>
            <a:ext cx="427096" cy="414275"/>
          </a:xfrm>
          <a:prstGeom prst="rect">
            <a:avLst/>
          </a:prstGeom>
          <a:noFill/>
          <a:ln>
            <a:noFill/>
          </a:ln>
        </p:spPr>
      </p:pic>
      <p:pic>
        <p:nvPicPr>
          <p:cNvPr id="428" name="Google Shape;428;p35"/>
          <p:cNvPicPr preferRelativeResize="0"/>
          <p:nvPr/>
        </p:nvPicPr>
        <p:blipFill>
          <a:blip r:embed="rId7">
            <a:alphaModFix/>
          </a:blip>
          <a:stretch>
            <a:fillRect/>
          </a:stretch>
        </p:blipFill>
        <p:spPr>
          <a:xfrm>
            <a:off x="8240700" y="4729225"/>
            <a:ext cx="427096" cy="414275"/>
          </a:xfrm>
          <a:prstGeom prst="rect">
            <a:avLst/>
          </a:prstGeom>
          <a:noFill/>
          <a:ln>
            <a:noFill/>
          </a:ln>
        </p:spPr>
      </p:pic>
      <p:sp>
        <p:nvSpPr>
          <p:cNvPr id="429" name="Google Shape;429;p3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
                                        </p:tgtEl>
                                        <p:attrNameLst>
                                          <p:attrName>style.visibility</p:attrName>
                                        </p:attrNameLst>
                                      </p:cBhvr>
                                      <p:to>
                                        <p:strVal val="visible"/>
                                      </p:to>
                                    </p:set>
                                    <p:animEffect transition="in" filter="fade">
                                      <p:cBhvr>
                                        <p:cTn id="7" dur="1000"/>
                                        <p:tgtEl>
                                          <p:spTgt spid="41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22"/>
                                        </p:tgtEl>
                                        <p:attrNameLst>
                                          <p:attrName>style.visibility</p:attrName>
                                        </p:attrNameLst>
                                      </p:cBhvr>
                                      <p:to>
                                        <p:strVal val="visible"/>
                                      </p:to>
                                    </p:set>
                                    <p:animEffect transition="in" filter="fade">
                                      <p:cBhvr>
                                        <p:cTn id="11" dur="1000"/>
                                        <p:tgtEl>
                                          <p:spTgt spid="4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20"/>
                                        </p:tgtEl>
                                        <p:attrNameLst>
                                          <p:attrName>style.visibility</p:attrName>
                                        </p:attrNameLst>
                                      </p:cBhvr>
                                      <p:to>
                                        <p:strVal val="visible"/>
                                      </p:to>
                                    </p:set>
                                    <p:animEffect transition="in" filter="fade">
                                      <p:cBhvr>
                                        <p:cTn id="16" dur="1000"/>
                                        <p:tgtEl>
                                          <p:spTgt spid="42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23"/>
                                        </p:tgtEl>
                                        <p:attrNameLst>
                                          <p:attrName>style.visibility</p:attrName>
                                        </p:attrNameLst>
                                      </p:cBhvr>
                                      <p:to>
                                        <p:strVal val="visible"/>
                                      </p:to>
                                    </p:set>
                                    <p:animEffect transition="in" filter="fade">
                                      <p:cBhvr>
                                        <p:cTn id="20" dur="1000"/>
                                        <p:tgtEl>
                                          <p:spTgt spid="4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21"/>
                                        </p:tgtEl>
                                        <p:attrNameLst>
                                          <p:attrName>style.visibility</p:attrName>
                                        </p:attrNameLst>
                                      </p:cBhvr>
                                      <p:to>
                                        <p:strVal val="visible"/>
                                      </p:to>
                                    </p:set>
                                    <p:animEffect transition="in" filter="fade">
                                      <p:cBhvr>
                                        <p:cTn id="25" dur="1000"/>
                                        <p:tgtEl>
                                          <p:spTgt spid="421"/>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424"/>
                                        </p:tgtEl>
                                        <p:attrNameLst>
                                          <p:attrName>style.visibility</p:attrName>
                                        </p:attrNameLst>
                                      </p:cBhvr>
                                      <p:to>
                                        <p:strVal val="visible"/>
                                      </p:to>
                                    </p:set>
                                    <p:animEffect transition="in" filter="fade">
                                      <p:cBhvr>
                                        <p:cTn id="29" dur="1000"/>
                                        <p:tgtEl>
                                          <p:spTgt spid="4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25"/>
                                        </p:tgtEl>
                                        <p:attrNameLst>
                                          <p:attrName>style.visibility</p:attrName>
                                        </p:attrNameLst>
                                      </p:cBhvr>
                                      <p:to>
                                        <p:strVal val="visible"/>
                                      </p:to>
                                    </p:set>
                                    <p:animEffect transition="in" filter="fade">
                                      <p:cBhvr>
                                        <p:cTn id="34" dur="1000"/>
                                        <p:tgtEl>
                                          <p:spTgt spid="425"/>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426"/>
                                        </p:tgtEl>
                                        <p:attrNameLst>
                                          <p:attrName>style.visibility</p:attrName>
                                        </p:attrNameLst>
                                      </p:cBhvr>
                                      <p:to>
                                        <p:strVal val="visible"/>
                                      </p:to>
                                    </p:set>
                                    <p:animEffect transition="in" filter="fade">
                                      <p:cBhvr>
                                        <p:cTn id="38" dur="1000"/>
                                        <p:tgtEl>
                                          <p:spTgt spid="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Risks</a:t>
            </a:r>
            <a:endParaRPr/>
          </a:p>
        </p:txBody>
      </p:sp>
      <p:pic>
        <p:nvPicPr>
          <p:cNvPr id="435" name="Google Shape;435;p36"/>
          <p:cNvPicPr preferRelativeResize="0"/>
          <p:nvPr/>
        </p:nvPicPr>
        <p:blipFill>
          <a:blip r:embed="rId3">
            <a:alphaModFix/>
          </a:blip>
          <a:stretch>
            <a:fillRect/>
          </a:stretch>
        </p:blipFill>
        <p:spPr>
          <a:xfrm>
            <a:off x="903300" y="4819165"/>
            <a:ext cx="7337389" cy="329800"/>
          </a:xfrm>
          <a:prstGeom prst="rect">
            <a:avLst/>
          </a:prstGeom>
          <a:noFill/>
          <a:ln>
            <a:noFill/>
          </a:ln>
        </p:spPr>
      </p:pic>
      <p:pic>
        <p:nvPicPr>
          <p:cNvPr id="436" name="Google Shape;436;p36"/>
          <p:cNvPicPr preferRelativeResize="0"/>
          <p:nvPr/>
        </p:nvPicPr>
        <p:blipFill>
          <a:blip r:embed="rId4">
            <a:alphaModFix/>
          </a:blip>
          <a:stretch>
            <a:fillRect/>
          </a:stretch>
        </p:blipFill>
        <p:spPr>
          <a:xfrm>
            <a:off x="438600" y="4729225"/>
            <a:ext cx="427096" cy="414275"/>
          </a:xfrm>
          <a:prstGeom prst="rect">
            <a:avLst/>
          </a:prstGeom>
          <a:noFill/>
          <a:ln>
            <a:noFill/>
          </a:ln>
        </p:spPr>
      </p:pic>
      <p:pic>
        <p:nvPicPr>
          <p:cNvPr id="437" name="Google Shape;437;p36"/>
          <p:cNvPicPr preferRelativeResize="0"/>
          <p:nvPr/>
        </p:nvPicPr>
        <p:blipFill>
          <a:blip r:embed="rId4">
            <a:alphaModFix/>
          </a:blip>
          <a:stretch>
            <a:fillRect/>
          </a:stretch>
        </p:blipFill>
        <p:spPr>
          <a:xfrm>
            <a:off x="8240700" y="4729225"/>
            <a:ext cx="427096" cy="414275"/>
          </a:xfrm>
          <a:prstGeom prst="rect">
            <a:avLst/>
          </a:prstGeom>
          <a:noFill/>
          <a:ln>
            <a:noFill/>
          </a:ln>
        </p:spPr>
      </p:pic>
      <p:sp>
        <p:nvSpPr>
          <p:cNvPr id="438" name="Google Shape;438;p3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24</a:t>
            </a:fld>
            <a:endParaRPr/>
          </a:p>
        </p:txBody>
      </p:sp>
      <p:pic>
        <p:nvPicPr>
          <p:cNvPr id="439" name="Google Shape;439;p36"/>
          <p:cNvPicPr preferRelativeResize="0"/>
          <p:nvPr/>
        </p:nvPicPr>
        <p:blipFill>
          <a:blip r:embed="rId5">
            <a:alphaModFix/>
          </a:blip>
          <a:stretch>
            <a:fillRect/>
          </a:stretch>
        </p:blipFill>
        <p:spPr>
          <a:xfrm>
            <a:off x="137250" y="1068425"/>
            <a:ext cx="8852175" cy="3453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Q&amp;A</a:t>
            </a:r>
            <a:endParaRPr/>
          </a:p>
        </p:txBody>
      </p:sp>
      <p:sp>
        <p:nvSpPr>
          <p:cNvPr id="445" name="Google Shape;445;p3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8"/>
          <p:cNvSpPr/>
          <p:nvPr/>
        </p:nvSpPr>
        <p:spPr>
          <a:xfrm>
            <a:off x="149850" y="128675"/>
            <a:ext cx="2147400" cy="489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Appendix</a:t>
            </a:r>
            <a:endParaRPr>
              <a:solidFill>
                <a:srgbClr val="FFFFFF"/>
              </a:solidFill>
            </a:endParaRPr>
          </a:p>
        </p:txBody>
      </p:sp>
      <p:sp>
        <p:nvSpPr>
          <p:cNvPr id="452" name="Google Shape;452;p38"/>
          <p:cNvSpPr/>
          <p:nvPr/>
        </p:nvSpPr>
        <p:spPr>
          <a:xfrm rot="857613">
            <a:off x="1179393" y="2412640"/>
            <a:ext cx="97209" cy="636439"/>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3" name="Google Shape;453;p38"/>
          <p:cNvPicPr preferRelativeResize="0"/>
          <p:nvPr/>
        </p:nvPicPr>
        <p:blipFill>
          <a:blip r:embed="rId3">
            <a:alphaModFix/>
          </a:blip>
          <a:stretch>
            <a:fillRect/>
          </a:stretch>
        </p:blipFill>
        <p:spPr>
          <a:xfrm>
            <a:off x="417875" y="1529574"/>
            <a:ext cx="1582999" cy="3293301"/>
          </a:xfrm>
          <a:prstGeom prst="rect">
            <a:avLst/>
          </a:prstGeom>
          <a:noFill/>
          <a:ln>
            <a:noFill/>
          </a:ln>
        </p:spPr>
      </p:pic>
      <p:sp>
        <p:nvSpPr>
          <p:cNvPr id="454" name="Google Shape;454;p38"/>
          <p:cNvSpPr txBox="1">
            <a:spLocks noGrp="1"/>
          </p:cNvSpPr>
          <p:nvPr>
            <p:ph type="body" idx="1"/>
          </p:nvPr>
        </p:nvSpPr>
        <p:spPr>
          <a:xfrm>
            <a:off x="2521850" y="128675"/>
            <a:ext cx="6529200" cy="48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endParaRPr sz="1200" b="1">
              <a:solidFill>
                <a:srgbClr val="666666"/>
              </a:solidFill>
              <a:latin typeface="Proxima Nova"/>
              <a:ea typeface="Proxima Nova"/>
              <a:cs typeface="Proxima Nova"/>
              <a:sym typeface="Proxima Nova"/>
            </a:endParaRPr>
          </a:p>
          <a:p>
            <a:pPr marL="0" lvl="0" indent="0" algn="l" rtl="0">
              <a:spcBef>
                <a:spcPts val="1600"/>
              </a:spcBef>
              <a:spcAft>
                <a:spcPts val="0"/>
              </a:spcAft>
              <a:buNone/>
            </a:pPr>
            <a:r>
              <a:rPr lang="en" sz="1200" b="1">
                <a:solidFill>
                  <a:srgbClr val="666666"/>
                </a:solidFill>
                <a:latin typeface="Proxima Nova"/>
                <a:ea typeface="Proxima Nova"/>
                <a:cs typeface="Proxima Nova"/>
                <a:sym typeface="Proxima Nova"/>
              </a:rPr>
              <a:t>Exhibit 1: </a:t>
            </a:r>
            <a:r>
              <a:rPr lang="en" sz="1200" b="1" u="sng">
                <a:solidFill>
                  <a:schemeClr val="hlink"/>
                </a:solidFill>
                <a:latin typeface="Proxima Nova"/>
                <a:ea typeface="Proxima Nova"/>
                <a:cs typeface="Proxima Nova"/>
                <a:sym typeface="Proxima Nova"/>
                <a:hlinkClick r:id="rId4" action="ppaction://hlinksldjump"/>
              </a:rPr>
              <a:t>Public perception of e-scooters by city</a:t>
            </a:r>
            <a:endParaRPr sz="1200">
              <a:solidFill>
                <a:schemeClr val="dk2"/>
              </a:solidFill>
              <a:latin typeface="Arial"/>
              <a:ea typeface="Arial"/>
              <a:cs typeface="Arial"/>
              <a:sym typeface="Arial"/>
            </a:endParaRPr>
          </a:p>
          <a:p>
            <a:pPr marL="0" lvl="0" indent="0" algn="l" rtl="0">
              <a:spcBef>
                <a:spcPts val="1600"/>
              </a:spcBef>
              <a:spcAft>
                <a:spcPts val="0"/>
              </a:spcAft>
              <a:buClr>
                <a:schemeClr val="dk2"/>
              </a:buClr>
              <a:buSzPts val="1100"/>
              <a:buFont typeface="Arial"/>
              <a:buNone/>
            </a:pPr>
            <a:r>
              <a:rPr lang="en" sz="1200" b="1">
                <a:solidFill>
                  <a:srgbClr val="666666"/>
                </a:solidFill>
                <a:latin typeface="Proxima Nova"/>
                <a:ea typeface="Proxima Nova"/>
                <a:cs typeface="Proxima Nova"/>
                <a:sym typeface="Proxima Nova"/>
              </a:rPr>
              <a:t>Exhibit 2: </a:t>
            </a:r>
            <a:r>
              <a:rPr lang="en" sz="1200" b="1" u="sng">
                <a:solidFill>
                  <a:schemeClr val="hlink"/>
                </a:solidFill>
                <a:latin typeface="Proxima Nova"/>
                <a:ea typeface="Proxima Nova"/>
                <a:cs typeface="Proxima Nova"/>
                <a:sym typeface="Proxima Nova"/>
                <a:hlinkClick r:id="rId5" action="ppaction://hlinksldjump"/>
              </a:rPr>
              <a:t>Public perception of e-scooters by income</a:t>
            </a:r>
            <a:endParaRPr sz="1200" b="1" u="sng">
              <a:solidFill>
                <a:srgbClr val="1C3AA9"/>
              </a:solidFill>
              <a:latin typeface="Proxima Nova"/>
              <a:ea typeface="Proxima Nova"/>
              <a:cs typeface="Proxima Nova"/>
              <a:sym typeface="Proxima Nova"/>
            </a:endParaRPr>
          </a:p>
          <a:p>
            <a:pPr marL="0" lvl="0" indent="0" algn="l" rtl="0">
              <a:spcBef>
                <a:spcPts val="1600"/>
              </a:spcBef>
              <a:spcAft>
                <a:spcPts val="0"/>
              </a:spcAft>
              <a:buClr>
                <a:schemeClr val="dk2"/>
              </a:buClr>
              <a:buSzPts val="1100"/>
              <a:buFont typeface="Arial"/>
              <a:buNone/>
            </a:pPr>
            <a:r>
              <a:rPr lang="en" sz="1200" b="1">
                <a:solidFill>
                  <a:srgbClr val="666666"/>
                </a:solidFill>
                <a:latin typeface="Proxima Nova"/>
                <a:ea typeface="Proxima Nova"/>
                <a:cs typeface="Proxima Nova"/>
                <a:sym typeface="Proxima Nova"/>
              </a:rPr>
              <a:t>Exhibit 3: </a:t>
            </a:r>
            <a:r>
              <a:rPr lang="en" sz="1200" b="1" u="sng">
                <a:solidFill>
                  <a:schemeClr val="hlink"/>
                </a:solidFill>
                <a:latin typeface="Proxima Nova"/>
                <a:ea typeface="Proxima Nova"/>
                <a:cs typeface="Proxima Nova"/>
                <a:sym typeface="Proxima Nova"/>
                <a:hlinkClick r:id="rId6" action="ppaction://hlinksldjump"/>
              </a:rPr>
              <a:t>Short trips rule the roads - Share of vehicle trips by distance, 2017</a:t>
            </a:r>
            <a:endParaRPr sz="1200" b="1" u="sng">
              <a:solidFill>
                <a:srgbClr val="1C3AA9"/>
              </a:solidFill>
              <a:latin typeface="Proxima Nova"/>
              <a:ea typeface="Proxima Nova"/>
              <a:cs typeface="Proxima Nova"/>
              <a:sym typeface="Proxima Nova"/>
            </a:endParaRPr>
          </a:p>
          <a:p>
            <a:pPr marL="0" lvl="0" indent="0" algn="l" rtl="0">
              <a:spcBef>
                <a:spcPts val="1600"/>
              </a:spcBef>
              <a:spcAft>
                <a:spcPts val="0"/>
              </a:spcAft>
              <a:buClr>
                <a:schemeClr val="dk2"/>
              </a:buClr>
              <a:buSzPts val="1100"/>
              <a:buFont typeface="Arial"/>
              <a:buNone/>
            </a:pPr>
            <a:r>
              <a:rPr lang="en" sz="1200" b="1">
                <a:solidFill>
                  <a:srgbClr val="666666"/>
                </a:solidFill>
                <a:latin typeface="Proxima Nova"/>
                <a:ea typeface="Proxima Nova"/>
                <a:cs typeface="Proxima Nova"/>
                <a:sym typeface="Proxima Nova"/>
              </a:rPr>
              <a:t>Exhibit 4: </a:t>
            </a:r>
            <a:r>
              <a:rPr lang="en" sz="1200" b="1" u="sng">
                <a:solidFill>
                  <a:schemeClr val="hlink"/>
                </a:solidFill>
                <a:latin typeface="Proxima Nova"/>
                <a:ea typeface="Proxima Nova"/>
                <a:cs typeface="Proxima Nova"/>
                <a:sym typeface="Proxima Nova"/>
                <a:hlinkClick r:id="rId7" action="ppaction://hlinksldjump"/>
              </a:rPr>
              <a:t>Financial assumptions</a:t>
            </a:r>
            <a:r>
              <a:rPr lang="en" sz="1200" b="1">
                <a:solidFill>
                  <a:srgbClr val="666666"/>
                </a:solidFill>
                <a:latin typeface="Proxima Nova"/>
                <a:ea typeface="Proxima Nova"/>
                <a:cs typeface="Proxima Nova"/>
                <a:sym typeface="Proxima Nova"/>
              </a:rPr>
              <a:t> </a:t>
            </a:r>
            <a:endParaRPr sz="1200" b="1">
              <a:solidFill>
                <a:srgbClr val="666666"/>
              </a:solidFill>
              <a:latin typeface="Proxima Nova"/>
              <a:ea typeface="Proxima Nova"/>
              <a:cs typeface="Proxima Nova"/>
              <a:sym typeface="Proxima Nova"/>
            </a:endParaRPr>
          </a:p>
          <a:p>
            <a:pPr marL="0" lvl="0" indent="0" algn="l" rtl="0">
              <a:spcBef>
                <a:spcPts val="1600"/>
              </a:spcBef>
              <a:spcAft>
                <a:spcPts val="0"/>
              </a:spcAft>
              <a:buClr>
                <a:schemeClr val="dk2"/>
              </a:buClr>
              <a:buSzPts val="1100"/>
              <a:buFont typeface="Arial"/>
              <a:buNone/>
            </a:pPr>
            <a:r>
              <a:rPr lang="en" sz="1200" b="1">
                <a:solidFill>
                  <a:srgbClr val="666666"/>
                </a:solidFill>
                <a:latin typeface="Proxima Nova"/>
                <a:ea typeface="Proxima Nova"/>
                <a:cs typeface="Proxima Nova"/>
                <a:sym typeface="Proxima Nova"/>
              </a:rPr>
              <a:t>Exhibit 5: </a:t>
            </a:r>
            <a:r>
              <a:rPr lang="en" sz="1200" b="1" u="sng">
                <a:solidFill>
                  <a:schemeClr val="hlink"/>
                </a:solidFill>
                <a:latin typeface="Proxima Nova"/>
                <a:ea typeface="Proxima Nova"/>
                <a:cs typeface="Proxima Nova"/>
                <a:sym typeface="Proxima Nova"/>
                <a:hlinkClick r:id="rId8" action="ppaction://hlinksldjump"/>
              </a:rPr>
              <a:t>Uber/Lyft Case Study - Promotions Work</a:t>
            </a:r>
            <a:endParaRPr sz="1200" b="1">
              <a:solidFill>
                <a:srgbClr val="666666"/>
              </a:solidFill>
              <a:latin typeface="Proxima Nova"/>
              <a:ea typeface="Proxima Nova"/>
              <a:cs typeface="Proxima Nova"/>
              <a:sym typeface="Proxima Nova"/>
            </a:endParaRPr>
          </a:p>
          <a:p>
            <a:pPr marL="0" lvl="0" indent="0" algn="l" rtl="0">
              <a:spcBef>
                <a:spcPts val="1600"/>
              </a:spcBef>
              <a:spcAft>
                <a:spcPts val="0"/>
              </a:spcAft>
              <a:buClr>
                <a:schemeClr val="dk2"/>
              </a:buClr>
              <a:buSzPts val="1100"/>
              <a:buFont typeface="Arial"/>
              <a:buNone/>
            </a:pPr>
            <a:r>
              <a:rPr lang="en" sz="1200" b="1">
                <a:solidFill>
                  <a:srgbClr val="666666"/>
                </a:solidFill>
                <a:latin typeface="Proxima Nova"/>
                <a:ea typeface="Proxima Nova"/>
                <a:cs typeface="Proxima Nova"/>
                <a:sym typeface="Proxima Nova"/>
              </a:rPr>
              <a:t>Exhibit 6: </a:t>
            </a:r>
            <a:r>
              <a:rPr lang="en" sz="1200" b="1" u="sng">
                <a:solidFill>
                  <a:schemeClr val="hlink"/>
                </a:solidFill>
                <a:latin typeface="Proxima Nova"/>
                <a:ea typeface="Proxima Nova"/>
                <a:cs typeface="Proxima Nova"/>
                <a:sym typeface="Proxima Nova"/>
                <a:hlinkClick r:id="rId9" action="ppaction://hlinksldjump"/>
              </a:rPr>
              <a:t>How many times per week do you use UVA’s transportation options? </a:t>
            </a:r>
            <a:endParaRPr sz="1200" b="1">
              <a:solidFill>
                <a:srgbClr val="666666"/>
              </a:solidFill>
              <a:latin typeface="Proxima Nova"/>
              <a:ea typeface="Proxima Nova"/>
              <a:cs typeface="Proxima Nova"/>
              <a:sym typeface="Proxima Nova"/>
            </a:endParaRPr>
          </a:p>
          <a:p>
            <a:pPr marL="0" lvl="0" indent="0" algn="l" rtl="0">
              <a:spcBef>
                <a:spcPts val="1600"/>
              </a:spcBef>
              <a:spcAft>
                <a:spcPts val="0"/>
              </a:spcAft>
              <a:buClr>
                <a:schemeClr val="dk2"/>
              </a:buClr>
              <a:buSzPts val="1100"/>
              <a:buFont typeface="Arial"/>
              <a:buNone/>
            </a:pPr>
            <a:r>
              <a:rPr lang="en" sz="1200" b="1">
                <a:solidFill>
                  <a:srgbClr val="666666"/>
                </a:solidFill>
                <a:latin typeface="Proxima Nova"/>
                <a:ea typeface="Proxima Nova"/>
                <a:cs typeface="Proxima Nova"/>
                <a:sym typeface="Proxima Nova"/>
              </a:rPr>
              <a:t>Exhibit 7: </a:t>
            </a:r>
            <a:r>
              <a:rPr lang="en" sz="1200" b="1" u="sng">
                <a:solidFill>
                  <a:schemeClr val="hlink"/>
                </a:solidFill>
                <a:latin typeface="Proxima Nova"/>
                <a:ea typeface="Proxima Nova"/>
                <a:cs typeface="Proxima Nova"/>
                <a:sym typeface="Proxima Nova"/>
                <a:hlinkClick r:id="rId10" action="ppaction://hlinksldjump"/>
              </a:rPr>
              <a:t>Which of the following transportation options do you use the most often to get around UVA? </a:t>
            </a:r>
            <a:endParaRPr sz="1200" b="1">
              <a:solidFill>
                <a:srgbClr val="666666"/>
              </a:solidFill>
              <a:latin typeface="Proxima Nova"/>
              <a:ea typeface="Proxima Nova"/>
              <a:cs typeface="Proxima Nova"/>
              <a:sym typeface="Proxima Nova"/>
            </a:endParaRPr>
          </a:p>
          <a:p>
            <a:pPr marL="0" lvl="0" indent="0" algn="l" rtl="0">
              <a:spcBef>
                <a:spcPts val="1600"/>
              </a:spcBef>
              <a:spcAft>
                <a:spcPts val="0"/>
              </a:spcAft>
              <a:buClr>
                <a:schemeClr val="dk2"/>
              </a:buClr>
              <a:buSzPts val="1100"/>
              <a:buFont typeface="Arial"/>
              <a:buNone/>
            </a:pPr>
            <a:r>
              <a:rPr lang="en" sz="1200" b="1">
                <a:solidFill>
                  <a:srgbClr val="666666"/>
                </a:solidFill>
                <a:latin typeface="Proxima Nova"/>
                <a:ea typeface="Proxima Nova"/>
                <a:cs typeface="Proxima Nova"/>
                <a:sym typeface="Proxima Nova"/>
              </a:rPr>
              <a:t>Exhibit 8: </a:t>
            </a:r>
            <a:r>
              <a:rPr lang="en" sz="1200" b="1" u="sng">
                <a:solidFill>
                  <a:schemeClr val="hlink"/>
                </a:solidFill>
                <a:latin typeface="Proxima Nova"/>
                <a:ea typeface="Proxima Nova"/>
                <a:cs typeface="Proxima Nova"/>
                <a:sym typeface="Proxima Nova"/>
                <a:hlinkClick r:id="rId11" action="ppaction://hlinksldjump"/>
              </a:rPr>
              <a:t>How satisfied are you with UVA’s current transportation options?</a:t>
            </a:r>
            <a:endParaRPr sz="1200" b="1">
              <a:solidFill>
                <a:srgbClr val="666666"/>
              </a:solidFill>
              <a:latin typeface="Proxima Nova"/>
              <a:ea typeface="Proxima Nova"/>
              <a:cs typeface="Proxima Nova"/>
              <a:sym typeface="Proxima Nova"/>
            </a:endParaRPr>
          </a:p>
          <a:p>
            <a:pPr marL="0" lvl="0" indent="0" algn="l" rtl="0">
              <a:spcBef>
                <a:spcPts val="1600"/>
              </a:spcBef>
              <a:spcAft>
                <a:spcPts val="0"/>
              </a:spcAft>
              <a:buClr>
                <a:schemeClr val="dk2"/>
              </a:buClr>
              <a:buSzPts val="1100"/>
              <a:buFont typeface="Arial"/>
              <a:buNone/>
            </a:pPr>
            <a:r>
              <a:rPr lang="en" sz="1200" b="1">
                <a:solidFill>
                  <a:srgbClr val="666666"/>
                </a:solidFill>
                <a:latin typeface="Proxima Nova"/>
                <a:ea typeface="Proxima Nova"/>
                <a:cs typeface="Proxima Nova"/>
                <a:sym typeface="Proxima Nova"/>
              </a:rPr>
              <a:t>Exhibit 9: </a:t>
            </a:r>
            <a:r>
              <a:rPr lang="en" sz="1200" b="1" u="sng">
                <a:solidFill>
                  <a:schemeClr val="hlink"/>
                </a:solidFill>
                <a:latin typeface="Proxima Nova"/>
                <a:ea typeface="Proxima Nova"/>
                <a:cs typeface="Proxima Nova"/>
                <a:sym typeface="Proxima Nova"/>
                <a:hlinkClick r:id="rId12" action="ppaction://hlinksldjump"/>
              </a:rPr>
              <a:t>Bird needs a unique strategy to stand out </a:t>
            </a:r>
            <a:endParaRPr sz="1200" b="1">
              <a:solidFill>
                <a:srgbClr val="666666"/>
              </a:solidFill>
              <a:latin typeface="Proxima Nova"/>
              <a:ea typeface="Proxima Nova"/>
              <a:cs typeface="Proxima Nova"/>
              <a:sym typeface="Proxima Nova"/>
            </a:endParaRPr>
          </a:p>
          <a:p>
            <a:pPr marL="0" lvl="0" indent="0" algn="l" rtl="0">
              <a:spcBef>
                <a:spcPts val="1600"/>
              </a:spcBef>
              <a:spcAft>
                <a:spcPts val="1600"/>
              </a:spcAft>
              <a:buNone/>
            </a:pPr>
            <a:endParaRPr sz="1200"/>
          </a:p>
        </p:txBody>
      </p:sp>
      <p:sp>
        <p:nvSpPr>
          <p:cNvPr id="455" name="Google Shape;455;p3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p39"/>
          <p:cNvPicPr preferRelativeResize="0"/>
          <p:nvPr/>
        </p:nvPicPr>
        <p:blipFill>
          <a:blip r:embed="rId3">
            <a:alphaModFix/>
          </a:blip>
          <a:stretch>
            <a:fillRect/>
          </a:stretch>
        </p:blipFill>
        <p:spPr>
          <a:xfrm>
            <a:off x="1353825" y="346125"/>
            <a:ext cx="5614001" cy="4364201"/>
          </a:xfrm>
          <a:prstGeom prst="rect">
            <a:avLst/>
          </a:prstGeom>
          <a:noFill/>
          <a:ln>
            <a:noFill/>
          </a:ln>
        </p:spPr>
      </p:pic>
      <p:sp>
        <p:nvSpPr>
          <p:cNvPr id="461" name="Google Shape;461;p3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40"/>
          <p:cNvPicPr preferRelativeResize="0"/>
          <p:nvPr/>
        </p:nvPicPr>
        <p:blipFill>
          <a:blip r:embed="rId3">
            <a:alphaModFix/>
          </a:blip>
          <a:stretch>
            <a:fillRect/>
          </a:stretch>
        </p:blipFill>
        <p:spPr>
          <a:xfrm>
            <a:off x="1385675" y="78377"/>
            <a:ext cx="6864975" cy="4892000"/>
          </a:xfrm>
          <a:prstGeom prst="rect">
            <a:avLst/>
          </a:prstGeom>
          <a:noFill/>
          <a:ln>
            <a:noFill/>
          </a:ln>
        </p:spPr>
      </p:pic>
      <p:sp>
        <p:nvSpPr>
          <p:cNvPr id="467" name="Google Shape;467;p4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41"/>
          <p:cNvPicPr preferRelativeResize="0"/>
          <p:nvPr/>
        </p:nvPicPr>
        <p:blipFill>
          <a:blip r:embed="rId3">
            <a:alphaModFix/>
          </a:blip>
          <a:stretch>
            <a:fillRect/>
          </a:stretch>
        </p:blipFill>
        <p:spPr>
          <a:xfrm>
            <a:off x="1188674" y="84925"/>
            <a:ext cx="6033925" cy="4973625"/>
          </a:xfrm>
          <a:prstGeom prst="rect">
            <a:avLst/>
          </a:prstGeom>
          <a:noFill/>
          <a:ln>
            <a:noFill/>
          </a:ln>
        </p:spPr>
      </p:pic>
      <p:sp>
        <p:nvSpPr>
          <p:cNvPr id="473" name="Google Shape;473;p4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77" name="Google Shape;77;p15"/>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1000"/>
              </a:spcBef>
              <a:spcAft>
                <a:spcPts val="0"/>
              </a:spcAft>
              <a:buNone/>
            </a:pPr>
            <a:r>
              <a:rPr lang="en" sz="1600">
                <a:solidFill>
                  <a:srgbClr val="000000"/>
                </a:solidFill>
                <a:latin typeface="Arial"/>
                <a:ea typeface="Arial"/>
                <a:cs typeface="Arial"/>
                <a:sym typeface="Arial"/>
              </a:rPr>
              <a:t>Executive Summary</a:t>
            </a:r>
            <a:endParaRPr sz="1600">
              <a:solidFill>
                <a:srgbClr val="000000"/>
              </a:solidFill>
              <a:latin typeface="Arial"/>
              <a:ea typeface="Arial"/>
              <a:cs typeface="Arial"/>
              <a:sym typeface="Arial"/>
            </a:endParaRPr>
          </a:p>
          <a:p>
            <a:pPr marL="457200" lvl="0" indent="-330200" algn="l" rtl="0">
              <a:lnSpc>
                <a:spcPct val="150000"/>
              </a:lnSpc>
              <a:spcBef>
                <a:spcPts val="1000"/>
              </a:spcBef>
              <a:spcAft>
                <a:spcPts val="0"/>
              </a:spcAft>
              <a:buClr>
                <a:srgbClr val="000000"/>
              </a:buClr>
              <a:buSzPts val="1600"/>
              <a:buFont typeface="Arial"/>
              <a:buAutoNum type="arabicPeriod"/>
            </a:pPr>
            <a:r>
              <a:rPr lang="en" sz="1600">
                <a:solidFill>
                  <a:srgbClr val="000000"/>
                </a:solidFill>
                <a:latin typeface="Arial"/>
                <a:ea typeface="Arial"/>
                <a:cs typeface="Arial"/>
                <a:sym typeface="Arial"/>
              </a:rPr>
              <a:t>Bird’s Value Proposition</a:t>
            </a:r>
            <a:endParaRPr sz="1600">
              <a:solidFill>
                <a:srgbClr val="000000"/>
              </a:solidFill>
              <a:latin typeface="Arial"/>
              <a:ea typeface="Arial"/>
              <a:cs typeface="Arial"/>
              <a:sym typeface="Arial"/>
            </a:endParaRPr>
          </a:p>
          <a:p>
            <a:pPr marL="457200" lvl="0" indent="-330200" algn="l" rtl="0">
              <a:lnSpc>
                <a:spcPct val="150000"/>
              </a:lnSpc>
              <a:spcBef>
                <a:spcPts val="0"/>
              </a:spcBef>
              <a:spcAft>
                <a:spcPts val="0"/>
              </a:spcAft>
              <a:buClr>
                <a:srgbClr val="000000"/>
              </a:buClr>
              <a:buSzPts val="1600"/>
              <a:buFont typeface="Arial"/>
              <a:buAutoNum type="arabicPeriod"/>
            </a:pPr>
            <a:r>
              <a:rPr lang="en" sz="1600">
                <a:solidFill>
                  <a:srgbClr val="000000"/>
                </a:solidFill>
                <a:latin typeface="Arial"/>
                <a:ea typeface="Arial"/>
                <a:cs typeface="Arial"/>
                <a:sym typeface="Arial"/>
              </a:rPr>
              <a:t>UVA’s Current Transportation Market</a:t>
            </a:r>
            <a:endParaRPr sz="1600">
              <a:solidFill>
                <a:srgbClr val="000000"/>
              </a:solidFill>
              <a:latin typeface="Arial"/>
              <a:ea typeface="Arial"/>
              <a:cs typeface="Arial"/>
              <a:sym typeface="Arial"/>
            </a:endParaRPr>
          </a:p>
          <a:p>
            <a:pPr marL="457200" lvl="0" indent="-330200" algn="l" rtl="0">
              <a:lnSpc>
                <a:spcPct val="150000"/>
              </a:lnSpc>
              <a:spcBef>
                <a:spcPts val="0"/>
              </a:spcBef>
              <a:spcAft>
                <a:spcPts val="0"/>
              </a:spcAft>
              <a:buClr>
                <a:srgbClr val="000000"/>
              </a:buClr>
              <a:buSzPts val="1600"/>
              <a:buFont typeface="Arial"/>
              <a:buAutoNum type="arabicPeriod"/>
            </a:pPr>
            <a:r>
              <a:rPr lang="en" sz="1600">
                <a:solidFill>
                  <a:srgbClr val="000000"/>
                </a:solidFill>
                <a:latin typeface="Arial"/>
                <a:ea typeface="Arial"/>
                <a:cs typeface="Arial"/>
                <a:sym typeface="Arial"/>
              </a:rPr>
              <a:t>Key Factors to Successful Integration</a:t>
            </a:r>
            <a:endParaRPr sz="1600">
              <a:solidFill>
                <a:srgbClr val="000000"/>
              </a:solidFill>
              <a:latin typeface="Arial"/>
              <a:ea typeface="Arial"/>
              <a:cs typeface="Arial"/>
              <a:sym typeface="Arial"/>
            </a:endParaRPr>
          </a:p>
          <a:p>
            <a:pPr marL="0" lvl="0" indent="0" algn="l" rtl="0">
              <a:lnSpc>
                <a:spcPct val="100000"/>
              </a:lnSpc>
              <a:spcBef>
                <a:spcPts val="1000"/>
              </a:spcBef>
              <a:spcAft>
                <a:spcPts val="0"/>
              </a:spcAft>
              <a:buClr>
                <a:schemeClr val="dk2"/>
              </a:buClr>
              <a:buSzPts val="1100"/>
              <a:buFont typeface="Arial"/>
              <a:buNone/>
            </a:pPr>
            <a:r>
              <a:rPr lang="en" sz="1600">
                <a:solidFill>
                  <a:srgbClr val="000000"/>
                </a:solidFill>
                <a:latin typeface="Arial"/>
                <a:ea typeface="Arial"/>
                <a:cs typeface="Arial"/>
                <a:sym typeface="Arial"/>
              </a:rPr>
              <a:t>Recommendations</a:t>
            </a:r>
            <a:endParaRPr sz="1600">
              <a:solidFill>
                <a:srgbClr val="000000"/>
              </a:solidFill>
              <a:latin typeface="Arial"/>
              <a:ea typeface="Arial"/>
              <a:cs typeface="Arial"/>
              <a:sym typeface="Arial"/>
            </a:endParaRPr>
          </a:p>
          <a:p>
            <a:pPr marL="0" lvl="0" indent="0" algn="l" rtl="0">
              <a:lnSpc>
                <a:spcPct val="100000"/>
              </a:lnSpc>
              <a:spcBef>
                <a:spcPts val="1000"/>
              </a:spcBef>
              <a:spcAft>
                <a:spcPts val="0"/>
              </a:spcAft>
              <a:buClr>
                <a:schemeClr val="dk2"/>
              </a:buClr>
              <a:buSzPts val="1100"/>
              <a:buFont typeface="Arial"/>
              <a:buNone/>
            </a:pPr>
            <a:r>
              <a:rPr lang="en" sz="1600">
                <a:solidFill>
                  <a:srgbClr val="000000"/>
                </a:solidFill>
                <a:latin typeface="Arial"/>
                <a:ea typeface="Arial"/>
                <a:cs typeface="Arial"/>
                <a:sym typeface="Arial"/>
              </a:rPr>
              <a:t>Risks and Mitigation Plan</a:t>
            </a:r>
            <a:endParaRPr sz="1600">
              <a:solidFill>
                <a:srgbClr val="000000"/>
              </a:solidFill>
              <a:latin typeface="Arial"/>
              <a:ea typeface="Arial"/>
              <a:cs typeface="Arial"/>
              <a:sym typeface="Arial"/>
            </a:endParaRPr>
          </a:p>
          <a:p>
            <a:pPr marL="0" lvl="0" indent="0" algn="l" rtl="0">
              <a:lnSpc>
                <a:spcPct val="100000"/>
              </a:lnSpc>
              <a:spcBef>
                <a:spcPts val="1000"/>
              </a:spcBef>
              <a:spcAft>
                <a:spcPts val="1000"/>
              </a:spcAft>
              <a:buClr>
                <a:schemeClr val="dk2"/>
              </a:buClr>
              <a:buSzPts val="1100"/>
              <a:buFont typeface="Arial"/>
              <a:buNone/>
            </a:pPr>
            <a:r>
              <a:rPr lang="en" sz="1600">
                <a:solidFill>
                  <a:srgbClr val="000000"/>
                </a:solidFill>
                <a:latin typeface="Arial"/>
                <a:ea typeface="Arial"/>
                <a:cs typeface="Arial"/>
                <a:sym typeface="Arial"/>
              </a:rPr>
              <a:t>Q&amp;A</a:t>
            </a:r>
            <a:endParaRPr sz="1600">
              <a:solidFill>
                <a:srgbClr val="000000"/>
              </a:solidFill>
              <a:latin typeface="Arial"/>
              <a:ea typeface="Arial"/>
              <a:cs typeface="Arial"/>
              <a:sym typeface="Arial"/>
            </a:endParaRPr>
          </a:p>
        </p:txBody>
      </p:sp>
      <p:pic>
        <p:nvPicPr>
          <p:cNvPr id="78" name="Google Shape;78;p15"/>
          <p:cNvPicPr preferRelativeResize="0"/>
          <p:nvPr/>
        </p:nvPicPr>
        <p:blipFill>
          <a:blip r:embed="rId3">
            <a:alphaModFix/>
          </a:blip>
          <a:stretch>
            <a:fillRect/>
          </a:stretch>
        </p:blipFill>
        <p:spPr>
          <a:xfrm>
            <a:off x="5256258" y="76200"/>
            <a:ext cx="3877167" cy="3773650"/>
          </a:xfrm>
          <a:prstGeom prst="rect">
            <a:avLst/>
          </a:prstGeom>
          <a:noFill/>
          <a:ln>
            <a:noFill/>
          </a:ln>
        </p:spPr>
      </p:pic>
      <p:pic>
        <p:nvPicPr>
          <p:cNvPr id="79" name="Google Shape;79;p15"/>
          <p:cNvPicPr preferRelativeResize="0"/>
          <p:nvPr/>
        </p:nvPicPr>
        <p:blipFill rotWithShape="1">
          <a:blip r:embed="rId4">
            <a:alphaModFix/>
          </a:blip>
          <a:srcRect l="1033" t="3840" r="3254" b="3831"/>
          <a:stretch/>
        </p:blipFill>
        <p:spPr>
          <a:xfrm>
            <a:off x="311700" y="3748650"/>
            <a:ext cx="8605348" cy="1333700"/>
          </a:xfrm>
          <a:prstGeom prst="rect">
            <a:avLst/>
          </a:prstGeom>
          <a:noFill/>
          <a:ln>
            <a:noFill/>
          </a:ln>
        </p:spPr>
      </p:pic>
      <p:sp>
        <p:nvSpPr>
          <p:cNvPr id="80" name="Google Shape;80;p1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Financial assumptions for Bird entry to UVA</a:t>
            </a:r>
            <a:endParaRPr/>
          </a:p>
          <a:p>
            <a:pPr marL="0" lvl="0" indent="0" algn="l" rtl="0">
              <a:spcBef>
                <a:spcPts val="0"/>
              </a:spcBef>
              <a:spcAft>
                <a:spcPts val="0"/>
              </a:spcAft>
              <a:buNone/>
            </a:pPr>
            <a:endParaRPr/>
          </a:p>
        </p:txBody>
      </p:sp>
      <p:pic>
        <p:nvPicPr>
          <p:cNvPr id="479" name="Google Shape;479;p42"/>
          <p:cNvPicPr preferRelativeResize="0"/>
          <p:nvPr/>
        </p:nvPicPr>
        <p:blipFill rotWithShape="1">
          <a:blip r:embed="rId3">
            <a:alphaModFix/>
          </a:blip>
          <a:srcRect r="28263" b="61920"/>
          <a:stretch/>
        </p:blipFill>
        <p:spPr>
          <a:xfrm>
            <a:off x="120275" y="1732100"/>
            <a:ext cx="3654675" cy="1797375"/>
          </a:xfrm>
          <a:prstGeom prst="rect">
            <a:avLst/>
          </a:prstGeom>
          <a:noFill/>
          <a:ln>
            <a:noFill/>
          </a:ln>
        </p:spPr>
      </p:pic>
      <p:pic>
        <p:nvPicPr>
          <p:cNvPr id="480" name="Google Shape;480;p42"/>
          <p:cNvPicPr preferRelativeResize="0"/>
          <p:nvPr/>
        </p:nvPicPr>
        <p:blipFill rotWithShape="1">
          <a:blip r:embed="rId3">
            <a:alphaModFix/>
          </a:blip>
          <a:srcRect t="38302"/>
          <a:stretch/>
        </p:blipFill>
        <p:spPr>
          <a:xfrm>
            <a:off x="3884525" y="1610725"/>
            <a:ext cx="5141474" cy="2939176"/>
          </a:xfrm>
          <a:prstGeom prst="rect">
            <a:avLst/>
          </a:prstGeom>
          <a:noFill/>
          <a:ln>
            <a:noFill/>
          </a:ln>
        </p:spPr>
      </p:pic>
      <p:sp>
        <p:nvSpPr>
          <p:cNvPr id="481" name="Google Shape;481;p42"/>
          <p:cNvSpPr txBox="1"/>
          <p:nvPr/>
        </p:nvSpPr>
        <p:spPr>
          <a:xfrm>
            <a:off x="55775" y="1253725"/>
            <a:ext cx="2596800" cy="2568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 sz="1600"/>
              <a:t>Make assumptions</a:t>
            </a:r>
            <a:endParaRPr sz="1600"/>
          </a:p>
        </p:txBody>
      </p:sp>
      <p:sp>
        <p:nvSpPr>
          <p:cNvPr id="482" name="Google Shape;482;p42"/>
          <p:cNvSpPr txBox="1"/>
          <p:nvPr/>
        </p:nvSpPr>
        <p:spPr>
          <a:xfrm>
            <a:off x="3884525" y="1253725"/>
            <a:ext cx="2596800" cy="2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2.    Calculations</a:t>
            </a:r>
            <a:endParaRPr sz="1600"/>
          </a:p>
        </p:txBody>
      </p:sp>
      <p:sp>
        <p:nvSpPr>
          <p:cNvPr id="483" name="Google Shape;483;p42"/>
          <p:cNvSpPr/>
          <p:nvPr/>
        </p:nvSpPr>
        <p:spPr>
          <a:xfrm>
            <a:off x="112075" y="2465900"/>
            <a:ext cx="3624000" cy="273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Uber/Lyft Case Study: Promotions Work</a:t>
            </a:r>
            <a:endParaRPr/>
          </a:p>
        </p:txBody>
      </p:sp>
      <p:sp>
        <p:nvSpPr>
          <p:cNvPr id="490" name="Google Shape;490;p43"/>
          <p:cNvSpPr txBox="1"/>
          <p:nvPr/>
        </p:nvSpPr>
        <p:spPr>
          <a:xfrm>
            <a:off x="99450" y="4305300"/>
            <a:ext cx="73203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i="1"/>
              <a:t>Source: </a:t>
            </a:r>
            <a:r>
              <a:rPr lang="en" sz="900" i="1" u="sng">
                <a:solidFill>
                  <a:schemeClr val="hlink"/>
                </a:solidFill>
                <a:hlinkClick r:id="rId3"/>
              </a:rPr>
              <a:t>https://www.usatoday.com/story/news/nation/2013/09/11/lyft-uber-for-university-students/2800477/</a:t>
            </a:r>
            <a:r>
              <a:rPr lang="en" sz="900" i="1"/>
              <a:t>, </a:t>
            </a:r>
            <a:endParaRPr sz="900" i="1"/>
          </a:p>
          <a:p>
            <a:pPr marL="0" lvl="0" indent="0" algn="l" rtl="0">
              <a:spcBef>
                <a:spcPts val="0"/>
              </a:spcBef>
              <a:spcAft>
                <a:spcPts val="0"/>
              </a:spcAft>
              <a:buNone/>
            </a:pPr>
            <a:r>
              <a:rPr lang="en" sz="900" i="1" u="sng">
                <a:solidFill>
                  <a:schemeClr val="hlink"/>
                </a:solidFill>
                <a:hlinkClick r:id="rId4"/>
              </a:rPr>
              <a:t>http://business.time.com/2013/06/27/rideshare-battle-shifts-to-l-a-city-tells-uber-lyft-sidecar-to-stop-picking-up-riders/</a:t>
            </a:r>
            <a:r>
              <a:rPr lang="en" sz="900" i="1"/>
              <a:t>, </a:t>
            </a:r>
            <a:endParaRPr sz="900" i="1"/>
          </a:p>
          <a:p>
            <a:pPr marL="0" lvl="0" indent="0" algn="l" rtl="0">
              <a:spcBef>
                <a:spcPts val="0"/>
              </a:spcBef>
              <a:spcAft>
                <a:spcPts val="0"/>
              </a:spcAft>
              <a:buNone/>
            </a:pPr>
            <a:r>
              <a:rPr lang="en" sz="900" i="1" u="sng">
                <a:solidFill>
                  <a:schemeClr val="hlink"/>
                </a:solidFill>
                <a:hlinkClick r:id="rId5"/>
              </a:rPr>
              <a:t>https://www.boston.com/news/technology/2015/10/27/the-rise-of-uber-in-boston-by-the-numbers</a:t>
            </a:r>
            <a:r>
              <a:rPr lang="en" sz="900" i="1"/>
              <a:t>, </a:t>
            </a:r>
            <a:endParaRPr sz="900" i="1"/>
          </a:p>
          <a:p>
            <a:pPr marL="0" lvl="0" indent="0" algn="l" rtl="0">
              <a:spcBef>
                <a:spcPts val="0"/>
              </a:spcBef>
              <a:spcAft>
                <a:spcPts val="0"/>
              </a:spcAft>
              <a:buNone/>
            </a:pPr>
            <a:r>
              <a:rPr lang="en" sz="900" i="1" u="sng">
                <a:solidFill>
                  <a:schemeClr val="hlink"/>
                </a:solidFill>
                <a:hlinkClick r:id="rId6"/>
              </a:rPr>
              <a:t>https://www.latimes.com/business/technology/la-fi-0105-lyft-growth-20160105-story.html</a:t>
            </a:r>
            <a:r>
              <a:rPr lang="en" sz="900" i="1"/>
              <a:t> </a:t>
            </a:r>
            <a:endParaRPr sz="900" i="1"/>
          </a:p>
          <a:p>
            <a:pPr marL="0" lvl="0" indent="0" algn="l" rtl="0">
              <a:spcBef>
                <a:spcPts val="0"/>
              </a:spcBef>
              <a:spcAft>
                <a:spcPts val="0"/>
              </a:spcAft>
              <a:buNone/>
            </a:pPr>
            <a:r>
              <a:rPr lang="en" sz="900" i="1" u="sng">
                <a:solidFill>
                  <a:schemeClr val="hlink"/>
                </a:solidFill>
                <a:hlinkClick r:id="rId7"/>
              </a:rPr>
              <a:t>https://www.bizjournals.com/losangeles/news/2018/01/16/lyft-drove-221-million-into-los-angeles-economy.html</a:t>
            </a:r>
            <a:r>
              <a:rPr lang="en" sz="900" i="1"/>
              <a:t> </a:t>
            </a:r>
            <a:endParaRPr sz="900" i="1"/>
          </a:p>
        </p:txBody>
      </p:sp>
      <p:sp>
        <p:nvSpPr>
          <p:cNvPr id="491" name="Google Shape;491;p43"/>
          <p:cNvSpPr txBox="1"/>
          <p:nvPr/>
        </p:nvSpPr>
        <p:spPr>
          <a:xfrm>
            <a:off x="273925" y="1095325"/>
            <a:ext cx="4037700" cy="352500"/>
          </a:xfrm>
          <a:prstGeom prst="rect">
            <a:avLst/>
          </a:prstGeom>
          <a:solidFill>
            <a:schemeClr val="accen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Ubuntu"/>
                <a:ea typeface="Ubuntu"/>
                <a:cs typeface="Ubuntu"/>
                <a:sym typeface="Ubuntu"/>
              </a:rPr>
              <a:t>09/2013: BU and UCLA Growth Strategy</a:t>
            </a:r>
            <a:endParaRPr b="1">
              <a:solidFill>
                <a:srgbClr val="FFFFFF"/>
              </a:solidFill>
              <a:latin typeface="Ubuntu"/>
              <a:ea typeface="Ubuntu"/>
              <a:cs typeface="Ubuntu"/>
              <a:sym typeface="Ubuntu"/>
            </a:endParaRPr>
          </a:p>
        </p:txBody>
      </p:sp>
      <p:sp>
        <p:nvSpPr>
          <p:cNvPr id="492" name="Google Shape;492;p43"/>
          <p:cNvSpPr txBox="1"/>
          <p:nvPr/>
        </p:nvSpPr>
        <p:spPr>
          <a:xfrm>
            <a:off x="4813500" y="1095325"/>
            <a:ext cx="4037700" cy="352500"/>
          </a:xfrm>
          <a:prstGeom prst="rect">
            <a:avLst/>
          </a:prstGeom>
          <a:solidFill>
            <a:schemeClr val="accen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Ubuntu"/>
                <a:ea typeface="Ubuntu"/>
                <a:cs typeface="Ubuntu"/>
                <a:sym typeface="Ubuntu"/>
              </a:rPr>
              <a:t>Today: Uber/Lyft Have Exploded</a:t>
            </a:r>
            <a:endParaRPr b="1">
              <a:solidFill>
                <a:srgbClr val="FFFFFF"/>
              </a:solidFill>
              <a:latin typeface="Ubuntu"/>
              <a:ea typeface="Ubuntu"/>
              <a:cs typeface="Ubuntu"/>
              <a:sym typeface="Ubuntu"/>
            </a:endParaRPr>
          </a:p>
        </p:txBody>
      </p:sp>
      <p:sp>
        <p:nvSpPr>
          <p:cNvPr id="493" name="Google Shape;493;p43"/>
          <p:cNvSpPr txBox="1"/>
          <p:nvPr/>
        </p:nvSpPr>
        <p:spPr>
          <a:xfrm>
            <a:off x="280900" y="1646700"/>
            <a:ext cx="4037700" cy="293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Boston University Uber partnership</a:t>
            </a:r>
            <a:r>
              <a:rPr lang="en"/>
              <a:t> </a:t>
            </a:r>
            <a:endParaRPr/>
          </a:p>
          <a:p>
            <a:pPr marL="457200" lvl="0" indent="-317500" algn="l" rtl="0">
              <a:spcBef>
                <a:spcPts val="0"/>
              </a:spcBef>
              <a:spcAft>
                <a:spcPts val="0"/>
              </a:spcAft>
              <a:buSzPts val="1400"/>
              <a:buChar char="●"/>
            </a:pPr>
            <a:r>
              <a:rPr lang="en"/>
              <a:t>Provided special promo codes that got new riders free or discounted rides</a:t>
            </a:r>
            <a:endParaRPr/>
          </a:p>
          <a:p>
            <a:pPr marL="457200" lvl="0" indent="-317500" algn="l" rtl="0">
              <a:spcBef>
                <a:spcPts val="0"/>
              </a:spcBef>
              <a:spcAft>
                <a:spcPts val="0"/>
              </a:spcAft>
              <a:buSzPts val="1400"/>
              <a:buChar char="●"/>
            </a:pPr>
            <a:r>
              <a:rPr lang="en"/>
              <a:t>Distributed coupons on Chegg that advertised free Uber ride codes</a:t>
            </a:r>
            <a:endParaRPr/>
          </a:p>
          <a:p>
            <a:pPr marL="0" lvl="0" indent="0" algn="l" rtl="0">
              <a:spcBef>
                <a:spcPts val="0"/>
              </a:spcBef>
              <a:spcAft>
                <a:spcPts val="0"/>
              </a:spcAft>
              <a:buNone/>
            </a:pPr>
            <a:endParaRPr/>
          </a:p>
          <a:p>
            <a:pPr marL="0" lvl="0" indent="0" algn="l" rtl="0">
              <a:spcBef>
                <a:spcPts val="0"/>
              </a:spcBef>
              <a:spcAft>
                <a:spcPts val="0"/>
              </a:spcAft>
              <a:buNone/>
            </a:pPr>
            <a:r>
              <a:rPr lang="en" b="1"/>
              <a:t>UCLA Lyft partnership</a:t>
            </a:r>
            <a:endParaRPr b="1"/>
          </a:p>
          <a:p>
            <a:pPr marL="457200" lvl="0" indent="-317500" algn="l" rtl="0">
              <a:spcBef>
                <a:spcPts val="0"/>
              </a:spcBef>
              <a:spcAft>
                <a:spcPts val="0"/>
              </a:spcAft>
              <a:buSzPts val="1400"/>
              <a:buChar char="●"/>
            </a:pPr>
            <a:r>
              <a:rPr lang="en"/>
              <a:t>Partnered</a:t>
            </a:r>
            <a:r>
              <a:rPr lang="en" b="1"/>
              <a:t> </a:t>
            </a:r>
            <a:r>
              <a:rPr lang="en"/>
              <a:t>with Greek organizations and student groups to market themselves as a safe and reliable mode of transport, as well as provide free rides for specific, off-campus events</a:t>
            </a:r>
            <a:endParaRPr/>
          </a:p>
          <a:p>
            <a:pPr marL="0" lvl="0" indent="0" algn="l" rtl="0">
              <a:spcBef>
                <a:spcPts val="0"/>
              </a:spcBef>
              <a:spcAft>
                <a:spcPts val="0"/>
              </a:spcAft>
              <a:buNone/>
            </a:pPr>
            <a:endParaRPr/>
          </a:p>
          <a:p>
            <a:pPr marL="0" lvl="0" indent="0" algn="l" rtl="0">
              <a:spcBef>
                <a:spcPts val="0"/>
              </a:spcBef>
              <a:spcAft>
                <a:spcPts val="0"/>
              </a:spcAft>
              <a:buNone/>
            </a:pPr>
            <a:br>
              <a:rPr lang="en"/>
            </a:br>
            <a:endParaRPr/>
          </a:p>
        </p:txBody>
      </p:sp>
      <p:sp>
        <p:nvSpPr>
          <p:cNvPr id="494" name="Google Shape;494;p43"/>
          <p:cNvSpPr txBox="1"/>
          <p:nvPr/>
        </p:nvSpPr>
        <p:spPr>
          <a:xfrm>
            <a:off x="4813500" y="1599313"/>
            <a:ext cx="4037700" cy="2935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Since 2013, Uber trips to neighborhoods in Boston have increased by </a:t>
            </a:r>
            <a:r>
              <a:rPr lang="en" b="1" u="sng"/>
              <a:t>over 250%</a:t>
            </a:r>
            <a:endParaRPr b="1" u="sng"/>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Lyft spent </a:t>
            </a:r>
            <a:r>
              <a:rPr lang="en" b="1" u="sng"/>
              <a:t>$96.1 million on marketing</a:t>
            </a:r>
            <a:r>
              <a:rPr lang="en"/>
              <a:t> in the first half of 2015, more than </a:t>
            </a:r>
            <a:r>
              <a:rPr lang="en" b="1" u="sng"/>
              <a:t>twice</a:t>
            </a:r>
            <a:r>
              <a:rPr lang="en" b="1"/>
              <a:t> </a:t>
            </a:r>
            <a:r>
              <a:rPr lang="en"/>
              <a:t>its net revenue in the same period</a:t>
            </a:r>
            <a:endParaRPr/>
          </a:p>
          <a:p>
            <a:pPr marL="457200" lvl="0" indent="-317500" algn="l" rtl="0">
              <a:spcBef>
                <a:spcPts val="0"/>
              </a:spcBef>
              <a:spcAft>
                <a:spcPts val="0"/>
              </a:spcAft>
              <a:buSzPts val="1400"/>
              <a:buChar char="●"/>
            </a:pPr>
            <a:r>
              <a:rPr lang="en"/>
              <a:t>Los Angeles passengers </a:t>
            </a:r>
            <a:r>
              <a:rPr lang="en" b="1" u="sng"/>
              <a:t>saved more than 11.2 million travel hours in 2017</a:t>
            </a:r>
            <a:r>
              <a:rPr lang="en"/>
              <a:t> because of Lyft — time that is valued at $428 million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br>
              <a:rPr lang="en"/>
            </a:br>
            <a:endParaRPr/>
          </a:p>
        </p:txBody>
      </p:sp>
      <p:cxnSp>
        <p:nvCxnSpPr>
          <p:cNvPr id="495" name="Google Shape;495;p43"/>
          <p:cNvCxnSpPr/>
          <p:nvPr/>
        </p:nvCxnSpPr>
        <p:spPr>
          <a:xfrm>
            <a:off x="261525" y="2865900"/>
            <a:ext cx="8543400" cy="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4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44"/>
          <p:cNvPicPr preferRelativeResize="0"/>
          <p:nvPr/>
        </p:nvPicPr>
        <p:blipFill>
          <a:blip r:embed="rId3">
            <a:alphaModFix/>
          </a:blip>
          <a:stretch>
            <a:fillRect/>
          </a:stretch>
        </p:blipFill>
        <p:spPr>
          <a:xfrm>
            <a:off x="212788" y="355988"/>
            <a:ext cx="8718425" cy="4431531"/>
          </a:xfrm>
          <a:prstGeom prst="rect">
            <a:avLst/>
          </a:prstGeom>
          <a:noFill/>
          <a:ln>
            <a:noFill/>
          </a:ln>
        </p:spPr>
      </p:pic>
      <p:sp>
        <p:nvSpPr>
          <p:cNvPr id="502" name="Google Shape;502;p4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45"/>
          <p:cNvPicPr preferRelativeResize="0"/>
          <p:nvPr/>
        </p:nvPicPr>
        <p:blipFill>
          <a:blip r:embed="rId3">
            <a:alphaModFix/>
          </a:blip>
          <a:stretch>
            <a:fillRect/>
          </a:stretch>
        </p:blipFill>
        <p:spPr>
          <a:xfrm>
            <a:off x="283150" y="220638"/>
            <a:ext cx="8577688" cy="4702225"/>
          </a:xfrm>
          <a:prstGeom prst="rect">
            <a:avLst/>
          </a:prstGeom>
          <a:noFill/>
          <a:ln>
            <a:noFill/>
          </a:ln>
        </p:spPr>
      </p:pic>
      <p:sp>
        <p:nvSpPr>
          <p:cNvPr id="508" name="Google Shape;508;p4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46"/>
          <p:cNvPicPr preferRelativeResize="0"/>
          <p:nvPr/>
        </p:nvPicPr>
        <p:blipFill>
          <a:blip r:embed="rId3">
            <a:alphaModFix/>
          </a:blip>
          <a:stretch>
            <a:fillRect/>
          </a:stretch>
        </p:blipFill>
        <p:spPr>
          <a:xfrm>
            <a:off x="185163" y="622713"/>
            <a:ext cx="8773674" cy="3898075"/>
          </a:xfrm>
          <a:prstGeom prst="rect">
            <a:avLst/>
          </a:prstGeom>
          <a:noFill/>
          <a:ln>
            <a:noFill/>
          </a:ln>
        </p:spPr>
      </p:pic>
      <p:sp>
        <p:nvSpPr>
          <p:cNvPr id="514" name="Google Shape;514;p4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7"/>
          <p:cNvSpPr txBox="1">
            <a:spLocks noGrp="1"/>
          </p:cNvSpPr>
          <p:nvPr>
            <p:ph type="title"/>
          </p:nvPr>
        </p:nvSpPr>
        <p:spPr>
          <a:xfrm>
            <a:off x="311700" y="776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Bird needs a unique strategy to stand out</a:t>
            </a:r>
            <a:endParaRPr/>
          </a:p>
        </p:txBody>
      </p:sp>
      <p:graphicFrame>
        <p:nvGraphicFramePr>
          <p:cNvPr id="520" name="Google Shape;520;p47"/>
          <p:cNvGraphicFramePr/>
          <p:nvPr/>
        </p:nvGraphicFramePr>
        <p:xfrm>
          <a:off x="409975" y="1126825"/>
          <a:ext cx="3000000" cy="3000000"/>
        </p:xfrm>
        <a:graphic>
          <a:graphicData uri="http://schemas.openxmlformats.org/drawingml/2006/table">
            <a:tbl>
              <a:tblPr>
                <a:noFill/>
                <a:tableStyleId>{9E374210-CA30-428A-AAD2-FECB1F2A8F57}</a:tableStyleId>
              </a:tblPr>
              <a:tblGrid>
                <a:gridCol w="1965600">
                  <a:extLst>
                    <a:ext uri="{9D8B030D-6E8A-4147-A177-3AD203B41FA5}">
                      <a16:colId xmlns:a16="http://schemas.microsoft.com/office/drawing/2014/main" val="20000"/>
                    </a:ext>
                  </a:extLst>
                </a:gridCol>
                <a:gridCol w="1965600">
                  <a:extLst>
                    <a:ext uri="{9D8B030D-6E8A-4147-A177-3AD203B41FA5}">
                      <a16:colId xmlns:a16="http://schemas.microsoft.com/office/drawing/2014/main" val="20001"/>
                    </a:ext>
                  </a:extLst>
                </a:gridCol>
                <a:gridCol w="1965600">
                  <a:extLst>
                    <a:ext uri="{9D8B030D-6E8A-4147-A177-3AD203B41FA5}">
                      <a16:colId xmlns:a16="http://schemas.microsoft.com/office/drawing/2014/main" val="20002"/>
                    </a:ext>
                  </a:extLst>
                </a:gridCol>
              </a:tblGrid>
              <a:tr h="3135675">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sz="2600"/>
                        <a:t>73</a:t>
                      </a:r>
                      <a:r>
                        <a:rPr lang="en"/>
                        <a:t> </a:t>
                      </a:r>
                      <a:r>
                        <a:rPr lang="en" sz="1800"/>
                        <a:t>cities</a:t>
                      </a:r>
                      <a:endParaRPr/>
                    </a:p>
                    <a:p>
                      <a:pPr marL="0" lvl="0" indent="0" algn="l" rtl="0">
                        <a:spcBef>
                          <a:spcPts val="0"/>
                        </a:spcBef>
                        <a:spcAft>
                          <a:spcPts val="0"/>
                        </a:spcAft>
                        <a:buNone/>
                      </a:pPr>
                      <a:endParaRPr sz="2600"/>
                    </a:p>
                    <a:p>
                      <a:pPr marL="0" lvl="0" indent="0" algn="l" rtl="0">
                        <a:spcBef>
                          <a:spcPts val="0"/>
                        </a:spcBef>
                        <a:spcAft>
                          <a:spcPts val="0"/>
                        </a:spcAft>
                        <a:buNone/>
                      </a:pPr>
                      <a:r>
                        <a:rPr lang="en" sz="2600"/>
                        <a:t>17</a:t>
                      </a:r>
                      <a:r>
                        <a:rPr lang="en"/>
                        <a:t> </a:t>
                      </a:r>
                      <a:r>
                        <a:rPr lang="en" sz="1800"/>
                        <a:t>campuses</a:t>
                      </a:r>
                      <a:endParaRPr sz="1800"/>
                    </a:p>
                    <a:p>
                      <a:pPr marL="0" lvl="0" indent="0" algn="l" rtl="0">
                        <a:spcBef>
                          <a:spcPts val="0"/>
                        </a:spcBef>
                        <a:spcAft>
                          <a:spcPts val="0"/>
                        </a:spcAft>
                        <a:buNone/>
                      </a:pPr>
                      <a:endParaRPr/>
                    </a:p>
                    <a:p>
                      <a:pPr marL="0" lvl="0" indent="0" algn="l"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sz="2600">
                          <a:solidFill>
                            <a:schemeClr val="dk2"/>
                          </a:solidFill>
                        </a:rPr>
                        <a:t>101</a:t>
                      </a:r>
                      <a:r>
                        <a:rPr lang="en">
                          <a:solidFill>
                            <a:schemeClr val="dk2"/>
                          </a:solidFill>
                        </a:rPr>
                        <a:t> </a:t>
                      </a:r>
                      <a:r>
                        <a:rPr lang="en" sz="1800">
                          <a:solidFill>
                            <a:schemeClr val="dk2"/>
                          </a:solidFill>
                        </a:rPr>
                        <a:t>cities</a:t>
                      </a:r>
                      <a:endParaRPr>
                        <a:solidFill>
                          <a:schemeClr val="dk2"/>
                        </a:solidFill>
                      </a:endParaRPr>
                    </a:p>
                    <a:p>
                      <a:pPr marL="0" lvl="0" indent="0" algn="l" rtl="0">
                        <a:spcBef>
                          <a:spcPts val="0"/>
                        </a:spcBef>
                        <a:spcAft>
                          <a:spcPts val="0"/>
                        </a:spcAft>
                        <a:buNone/>
                      </a:pPr>
                      <a:endParaRPr sz="2600">
                        <a:solidFill>
                          <a:schemeClr val="dk2"/>
                        </a:solidFill>
                      </a:endParaRPr>
                    </a:p>
                    <a:p>
                      <a:pPr marL="0" lvl="0" indent="0" algn="l" rtl="0">
                        <a:spcBef>
                          <a:spcPts val="0"/>
                        </a:spcBef>
                        <a:spcAft>
                          <a:spcPts val="0"/>
                        </a:spcAft>
                        <a:buNone/>
                      </a:pPr>
                      <a:r>
                        <a:rPr lang="en" sz="2600">
                          <a:solidFill>
                            <a:schemeClr val="dk2"/>
                          </a:solidFill>
                        </a:rPr>
                        <a:t>35</a:t>
                      </a:r>
                      <a:r>
                        <a:rPr lang="en">
                          <a:solidFill>
                            <a:schemeClr val="dk2"/>
                          </a:solidFill>
                        </a:rPr>
                        <a:t> </a:t>
                      </a:r>
                      <a:r>
                        <a:rPr lang="en" sz="1800">
                          <a:solidFill>
                            <a:schemeClr val="dk2"/>
                          </a:solidFill>
                        </a:rPr>
                        <a:t>campuses</a:t>
                      </a:r>
                      <a:endParaRPr sz="1800">
                        <a:solidFill>
                          <a:schemeClr val="dk2"/>
                        </a:solidFill>
                      </a:endParaRPr>
                    </a:p>
                    <a:p>
                      <a:pPr marL="0" lvl="0" indent="0" algn="l" rtl="0">
                        <a:spcBef>
                          <a:spcPts val="0"/>
                        </a:spcBef>
                        <a:spcAft>
                          <a:spcPts val="0"/>
                        </a:spcAft>
                        <a:buClr>
                          <a:schemeClr val="dk2"/>
                        </a:buClr>
                        <a:buSzPts val="1100"/>
                        <a:buFont typeface="Arial"/>
                        <a:buNone/>
                      </a:pPr>
                      <a:endParaRPr>
                        <a:solidFill>
                          <a:schemeClr val="dk2"/>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sz="2600">
                          <a:solidFill>
                            <a:schemeClr val="dk2"/>
                          </a:solidFill>
                        </a:rPr>
                        <a:t>9</a:t>
                      </a:r>
                      <a:r>
                        <a:rPr lang="en">
                          <a:solidFill>
                            <a:schemeClr val="dk2"/>
                          </a:solidFill>
                        </a:rPr>
                        <a:t> </a:t>
                      </a:r>
                      <a:r>
                        <a:rPr lang="en" sz="1800">
                          <a:solidFill>
                            <a:schemeClr val="dk2"/>
                          </a:solidFill>
                        </a:rPr>
                        <a:t>cities</a:t>
                      </a:r>
                      <a:endParaRPr sz="1800">
                        <a:solidFill>
                          <a:schemeClr val="dk2"/>
                        </a:solidFill>
                      </a:endParaRPr>
                    </a:p>
                    <a:p>
                      <a:pPr marL="0" lvl="0" indent="0" algn="l" rtl="0">
                        <a:spcBef>
                          <a:spcPts val="0"/>
                        </a:spcBef>
                        <a:spcAft>
                          <a:spcPts val="0"/>
                        </a:spcAft>
                        <a:buNone/>
                      </a:pPr>
                      <a:endParaRPr sz="2600">
                        <a:solidFill>
                          <a:schemeClr val="dk2"/>
                        </a:solidFill>
                      </a:endParaRPr>
                    </a:p>
                    <a:p>
                      <a:pPr marL="0" lvl="0" indent="0" algn="l" rtl="0">
                        <a:spcBef>
                          <a:spcPts val="0"/>
                        </a:spcBef>
                        <a:spcAft>
                          <a:spcPts val="0"/>
                        </a:spcAft>
                        <a:buClr>
                          <a:schemeClr val="dk2"/>
                        </a:buClr>
                        <a:buSzPts val="1100"/>
                        <a:buFont typeface="Arial"/>
                        <a:buNone/>
                      </a:pPr>
                      <a:r>
                        <a:rPr lang="en" sz="2600">
                          <a:solidFill>
                            <a:schemeClr val="dk2"/>
                          </a:solidFill>
                        </a:rPr>
                        <a:t>5</a:t>
                      </a:r>
                      <a:r>
                        <a:rPr lang="en">
                          <a:solidFill>
                            <a:schemeClr val="dk2"/>
                          </a:solidFill>
                        </a:rPr>
                        <a:t> </a:t>
                      </a:r>
                      <a:r>
                        <a:rPr lang="en" sz="1800">
                          <a:solidFill>
                            <a:schemeClr val="dk2"/>
                          </a:solidFill>
                        </a:rPr>
                        <a:t>campuses</a:t>
                      </a:r>
                      <a:endParaRPr sz="1800">
                        <a:solidFill>
                          <a:schemeClr val="dk2"/>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pic>
        <p:nvPicPr>
          <p:cNvPr id="521" name="Google Shape;521;p47"/>
          <p:cNvPicPr preferRelativeResize="0"/>
          <p:nvPr/>
        </p:nvPicPr>
        <p:blipFill>
          <a:blip r:embed="rId3">
            <a:alphaModFix/>
          </a:blip>
          <a:stretch>
            <a:fillRect/>
          </a:stretch>
        </p:blipFill>
        <p:spPr>
          <a:xfrm>
            <a:off x="741225" y="783263"/>
            <a:ext cx="1211525" cy="1175200"/>
          </a:xfrm>
          <a:prstGeom prst="rect">
            <a:avLst/>
          </a:prstGeom>
          <a:noFill/>
          <a:ln>
            <a:noFill/>
          </a:ln>
        </p:spPr>
      </p:pic>
      <p:pic>
        <p:nvPicPr>
          <p:cNvPr id="522" name="Google Shape;522;p47"/>
          <p:cNvPicPr preferRelativeResize="0"/>
          <p:nvPr/>
        </p:nvPicPr>
        <p:blipFill>
          <a:blip r:embed="rId4">
            <a:alphaModFix/>
          </a:blip>
          <a:stretch>
            <a:fillRect/>
          </a:stretch>
        </p:blipFill>
        <p:spPr>
          <a:xfrm>
            <a:off x="2521675" y="1126825"/>
            <a:ext cx="1688475" cy="697900"/>
          </a:xfrm>
          <a:prstGeom prst="rect">
            <a:avLst/>
          </a:prstGeom>
          <a:noFill/>
          <a:ln>
            <a:noFill/>
          </a:ln>
        </p:spPr>
      </p:pic>
      <p:pic>
        <p:nvPicPr>
          <p:cNvPr id="523" name="Google Shape;523;p47"/>
          <p:cNvPicPr preferRelativeResize="0"/>
          <p:nvPr/>
        </p:nvPicPr>
        <p:blipFill rotWithShape="1">
          <a:blip r:embed="rId5">
            <a:alphaModFix/>
          </a:blip>
          <a:srcRect l="30003" t="14349" r="30178" b="9040"/>
          <a:stretch/>
        </p:blipFill>
        <p:spPr>
          <a:xfrm>
            <a:off x="4905550" y="1060413"/>
            <a:ext cx="765576" cy="773325"/>
          </a:xfrm>
          <a:prstGeom prst="rect">
            <a:avLst/>
          </a:prstGeom>
          <a:noFill/>
          <a:ln>
            <a:noFill/>
          </a:ln>
        </p:spPr>
      </p:pic>
      <p:cxnSp>
        <p:nvCxnSpPr>
          <p:cNvPr id="524" name="Google Shape;524;p47"/>
          <p:cNvCxnSpPr/>
          <p:nvPr/>
        </p:nvCxnSpPr>
        <p:spPr>
          <a:xfrm>
            <a:off x="423150" y="1888900"/>
            <a:ext cx="5895900" cy="0"/>
          </a:xfrm>
          <a:prstGeom prst="straightConnector1">
            <a:avLst/>
          </a:prstGeom>
          <a:noFill/>
          <a:ln w="9525" cap="flat" cmpd="sng">
            <a:solidFill>
              <a:schemeClr val="dk2"/>
            </a:solidFill>
            <a:prstDash val="solid"/>
            <a:round/>
            <a:headEnd type="none" w="med" len="med"/>
            <a:tailEnd type="none" w="med" len="med"/>
          </a:ln>
        </p:spPr>
      </p:cxnSp>
      <p:pic>
        <p:nvPicPr>
          <p:cNvPr id="525" name="Google Shape;525;p47"/>
          <p:cNvPicPr preferRelativeResize="0"/>
          <p:nvPr/>
        </p:nvPicPr>
        <p:blipFill rotWithShape="1">
          <a:blip r:embed="rId6">
            <a:alphaModFix/>
          </a:blip>
          <a:srcRect t="66121" r="54128" b="4818"/>
          <a:stretch/>
        </p:blipFill>
        <p:spPr>
          <a:xfrm>
            <a:off x="4416675" y="3690312"/>
            <a:ext cx="1743337" cy="623400"/>
          </a:xfrm>
          <a:prstGeom prst="rect">
            <a:avLst/>
          </a:prstGeom>
          <a:noFill/>
          <a:ln>
            <a:noFill/>
          </a:ln>
        </p:spPr>
      </p:pic>
      <p:pic>
        <p:nvPicPr>
          <p:cNvPr id="526" name="Google Shape;526;p47"/>
          <p:cNvPicPr preferRelativeResize="0"/>
          <p:nvPr/>
        </p:nvPicPr>
        <p:blipFill rotWithShape="1">
          <a:blip r:embed="rId7">
            <a:alphaModFix/>
          </a:blip>
          <a:srcRect t="70880" r="51797" b="4414"/>
          <a:stretch/>
        </p:blipFill>
        <p:spPr>
          <a:xfrm>
            <a:off x="2491438" y="3792672"/>
            <a:ext cx="1809475" cy="521016"/>
          </a:xfrm>
          <a:prstGeom prst="rect">
            <a:avLst/>
          </a:prstGeom>
          <a:noFill/>
          <a:ln>
            <a:noFill/>
          </a:ln>
        </p:spPr>
      </p:pic>
      <p:pic>
        <p:nvPicPr>
          <p:cNvPr id="527" name="Google Shape;527;p47"/>
          <p:cNvPicPr preferRelativeResize="0"/>
          <p:nvPr/>
        </p:nvPicPr>
        <p:blipFill rotWithShape="1">
          <a:blip r:embed="rId8">
            <a:alphaModFix/>
          </a:blip>
          <a:srcRect t="70881" r="53093" b="4412"/>
          <a:stretch/>
        </p:blipFill>
        <p:spPr>
          <a:xfrm>
            <a:off x="442250" y="3741496"/>
            <a:ext cx="1809475" cy="521005"/>
          </a:xfrm>
          <a:prstGeom prst="rect">
            <a:avLst/>
          </a:prstGeom>
          <a:noFill/>
          <a:ln>
            <a:noFill/>
          </a:ln>
        </p:spPr>
      </p:pic>
      <p:sp>
        <p:nvSpPr>
          <p:cNvPr id="528" name="Google Shape;528;p47"/>
          <p:cNvSpPr/>
          <p:nvPr/>
        </p:nvSpPr>
        <p:spPr>
          <a:xfrm>
            <a:off x="401400" y="880975"/>
            <a:ext cx="1974300" cy="3573300"/>
          </a:xfrm>
          <a:prstGeom prst="rect">
            <a:avLst/>
          </a:prstGeom>
          <a:no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7"/>
          <p:cNvSpPr/>
          <p:nvPr/>
        </p:nvSpPr>
        <p:spPr>
          <a:xfrm rot="5400000">
            <a:off x="4967175" y="2509050"/>
            <a:ext cx="3366300" cy="390300"/>
          </a:xfrm>
          <a:prstGeom prst="triangle">
            <a:avLst>
              <a:gd name="adj" fmla="val 50113"/>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7"/>
          <p:cNvSpPr txBox="1"/>
          <p:nvPr/>
        </p:nvSpPr>
        <p:spPr>
          <a:xfrm>
            <a:off x="6943800" y="1632225"/>
            <a:ext cx="2200200" cy="33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Bird needs to differentiate itself to stand out to </a:t>
            </a:r>
            <a:endParaRPr sz="2000"/>
          </a:p>
          <a:p>
            <a:pPr marL="0" lvl="0" indent="0" algn="l" rtl="0">
              <a:spcBef>
                <a:spcPts val="0"/>
              </a:spcBef>
              <a:spcAft>
                <a:spcPts val="0"/>
              </a:spcAft>
              <a:buNone/>
            </a:pPr>
            <a:r>
              <a:rPr lang="en" sz="2000" b="1"/>
              <a:t>1) university administration, </a:t>
            </a:r>
            <a:r>
              <a:rPr lang="en" sz="2000"/>
              <a:t>and</a:t>
            </a:r>
            <a:r>
              <a:rPr lang="en" sz="2000" b="1"/>
              <a:t> 2) students</a:t>
            </a:r>
            <a:r>
              <a:rPr lang="en" sz="2000"/>
              <a:t>. </a:t>
            </a:r>
            <a:endParaRPr sz="2000"/>
          </a:p>
        </p:txBody>
      </p:sp>
      <p:pic>
        <p:nvPicPr>
          <p:cNvPr id="531" name="Google Shape;531;p47"/>
          <p:cNvPicPr preferRelativeResize="0"/>
          <p:nvPr/>
        </p:nvPicPr>
        <p:blipFill>
          <a:blip r:embed="rId9">
            <a:alphaModFix/>
          </a:blip>
          <a:stretch>
            <a:fillRect/>
          </a:stretch>
        </p:blipFill>
        <p:spPr>
          <a:xfrm>
            <a:off x="903300" y="4819179"/>
            <a:ext cx="7337403" cy="329796"/>
          </a:xfrm>
          <a:prstGeom prst="rect">
            <a:avLst/>
          </a:prstGeom>
          <a:noFill/>
          <a:ln>
            <a:noFill/>
          </a:ln>
        </p:spPr>
      </p:pic>
      <p:pic>
        <p:nvPicPr>
          <p:cNvPr id="532" name="Google Shape;532;p47"/>
          <p:cNvPicPr preferRelativeResize="0"/>
          <p:nvPr/>
        </p:nvPicPr>
        <p:blipFill>
          <a:blip r:embed="rId10">
            <a:alphaModFix/>
          </a:blip>
          <a:stretch>
            <a:fillRect/>
          </a:stretch>
        </p:blipFill>
        <p:spPr>
          <a:xfrm>
            <a:off x="438600" y="4729225"/>
            <a:ext cx="427096" cy="414275"/>
          </a:xfrm>
          <a:prstGeom prst="rect">
            <a:avLst/>
          </a:prstGeom>
          <a:noFill/>
          <a:ln>
            <a:noFill/>
          </a:ln>
        </p:spPr>
      </p:pic>
      <p:pic>
        <p:nvPicPr>
          <p:cNvPr id="533" name="Google Shape;533;p47"/>
          <p:cNvPicPr preferRelativeResize="0"/>
          <p:nvPr/>
        </p:nvPicPr>
        <p:blipFill>
          <a:blip r:embed="rId10">
            <a:alphaModFix/>
          </a:blip>
          <a:stretch>
            <a:fillRect/>
          </a:stretch>
        </p:blipFill>
        <p:spPr>
          <a:xfrm>
            <a:off x="8240700" y="4729225"/>
            <a:ext cx="427096" cy="414275"/>
          </a:xfrm>
          <a:prstGeom prst="rect">
            <a:avLst/>
          </a:prstGeom>
          <a:noFill/>
          <a:ln>
            <a:noFill/>
          </a:ln>
        </p:spPr>
      </p:pic>
      <p:sp>
        <p:nvSpPr>
          <p:cNvPr id="534" name="Google Shape;534;p4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Effect transition="in" filter="fade">
                                      <p:cBhvr>
                                        <p:cTn id="7" dur="1000"/>
                                        <p:tgtEl>
                                          <p:spTgt spid="529"/>
                                        </p:tgtEl>
                                      </p:cBhvr>
                                    </p:animEffect>
                                  </p:childTnLst>
                                </p:cTn>
                              </p:par>
                              <p:par>
                                <p:cTn id="8" presetID="10" presetClass="entr" presetSubtype="0" fill="hold" nodeType="withEffect">
                                  <p:stCondLst>
                                    <p:cond delay="0"/>
                                  </p:stCondLst>
                                  <p:childTnLst>
                                    <p:set>
                                      <p:cBhvr>
                                        <p:cTn id="9" dur="1" fill="hold">
                                          <p:stCondLst>
                                            <p:cond delay="0"/>
                                          </p:stCondLst>
                                        </p:cTn>
                                        <p:tgtEl>
                                          <p:spTgt spid="530"/>
                                        </p:tgtEl>
                                        <p:attrNameLst>
                                          <p:attrName>style.visibility</p:attrName>
                                        </p:attrNameLst>
                                      </p:cBhvr>
                                      <p:to>
                                        <p:strVal val="visible"/>
                                      </p:to>
                                    </p:set>
                                    <p:animEffect transition="in" filter="fade">
                                      <p:cBhvr>
                                        <p:cTn id="10" dur="1000"/>
                                        <p:tgtEl>
                                          <p:spTgt spid="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Executive Summary</a:t>
            </a:r>
            <a:endParaRPr/>
          </a:p>
        </p:txBody>
      </p:sp>
      <p:sp>
        <p:nvSpPr>
          <p:cNvPr id="86" name="Google Shape;86;p16"/>
          <p:cNvSpPr/>
          <p:nvPr/>
        </p:nvSpPr>
        <p:spPr>
          <a:xfrm>
            <a:off x="3134575" y="1377900"/>
            <a:ext cx="159900" cy="121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5849500" y="1377900"/>
            <a:ext cx="159900" cy="121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txBox="1"/>
          <p:nvPr/>
        </p:nvSpPr>
        <p:spPr>
          <a:xfrm>
            <a:off x="3249600" y="1066800"/>
            <a:ext cx="2617800" cy="144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Recommendation</a:t>
            </a:r>
            <a:endParaRPr sz="1600" b="1"/>
          </a:p>
          <a:p>
            <a:pPr marL="0" lvl="0" indent="0" algn="ctr" rtl="0">
              <a:spcBef>
                <a:spcPts val="0"/>
              </a:spcBef>
              <a:spcAft>
                <a:spcPts val="0"/>
              </a:spcAft>
              <a:buNone/>
            </a:pPr>
            <a:r>
              <a:rPr lang="en" sz="1600"/>
              <a:t>Develop a strong pilot program, targeting early consumer adoption, to create a strong foundation for Bird at UVA</a:t>
            </a:r>
            <a:endParaRPr sz="1600"/>
          </a:p>
          <a:p>
            <a:pPr marL="0" lvl="0" indent="0" algn="l" rtl="0">
              <a:spcBef>
                <a:spcPts val="0"/>
              </a:spcBef>
              <a:spcAft>
                <a:spcPts val="0"/>
              </a:spcAft>
              <a:buNone/>
            </a:pPr>
            <a:endParaRPr sz="1600">
              <a:latin typeface="Proxima Nova"/>
              <a:ea typeface="Proxima Nova"/>
              <a:cs typeface="Proxima Nova"/>
              <a:sym typeface="Proxima Nova"/>
            </a:endParaRPr>
          </a:p>
        </p:txBody>
      </p:sp>
      <p:sp>
        <p:nvSpPr>
          <p:cNvPr id="89" name="Google Shape;89;p16"/>
          <p:cNvSpPr/>
          <p:nvPr/>
        </p:nvSpPr>
        <p:spPr>
          <a:xfrm>
            <a:off x="76200" y="3359100"/>
            <a:ext cx="159900" cy="121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p:nvPr/>
        </p:nvSpPr>
        <p:spPr>
          <a:xfrm>
            <a:off x="2811900" y="3359100"/>
            <a:ext cx="159900" cy="121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p:nvPr/>
        </p:nvSpPr>
        <p:spPr>
          <a:xfrm>
            <a:off x="258700" y="3232400"/>
            <a:ext cx="2523600" cy="144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Bird’s Value Proposition</a:t>
            </a:r>
            <a:endParaRPr sz="1600" b="1"/>
          </a:p>
          <a:p>
            <a:pPr marL="0" lvl="0" indent="0" algn="ctr" rtl="0">
              <a:spcBef>
                <a:spcPts val="0"/>
              </a:spcBef>
              <a:spcAft>
                <a:spcPts val="0"/>
              </a:spcAft>
              <a:buNone/>
            </a:pPr>
            <a:r>
              <a:rPr lang="en" sz="1600"/>
              <a:t>Capitalize on Bird’s current positioning in the e-scooter space</a:t>
            </a:r>
            <a:endParaRPr sz="1600"/>
          </a:p>
        </p:txBody>
      </p:sp>
      <p:sp>
        <p:nvSpPr>
          <p:cNvPr id="92" name="Google Shape;92;p16"/>
          <p:cNvSpPr/>
          <p:nvPr/>
        </p:nvSpPr>
        <p:spPr>
          <a:xfrm>
            <a:off x="3116700" y="3352800"/>
            <a:ext cx="159900" cy="121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p:nvPr/>
        </p:nvSpPr>
        <p:spPr>
          <a:xfrm>
            <a:off x="5825550" y="3352800"/>
            <a:ext cx="159900" cy="121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p:nvPr/>
        </p:nvSpPr>
        <p:spPr>
          <a:xfrm>
            <a:off x="3290325" y="3239228"/>
            <a:ext cx="2523600" cy="144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Transportation Market</a:t>
            </a:r>
            <a:endParaRPr sz="1600" b="1"/>
          </a:p>
          <a:p>
            <a:pPr marL="0" lvl="0" indent="0" algn="ctr" rtl="0">
              <a:spcBef>
                <a:spcPts val="0"/>
              </a:spcBef>
              <a:spcAft>
                <a:spcPts val="0"/>
              </a:spcAft>
              <a:buNone/>
            </a:pPr>
            <a:r>
              <a:rPr lang="en" sz="1600"/>
              <a:t>Emphasize user experience in comparison to competitors at UVA</a:t>
            </a:r>
            <a:endParaRPr sz="1600"/>
          </a:p>
        </p:txBody>
      </p:sp>
      <p:sp>
        <p:nvSpPr>
          <p:cNvPr id="95" name="Google Shape;95;p16"/>
          <p:cNvSpPr/>
          <p:nvPr/>
        </p:nvSpPr>
        <p:spPr>
          <a:xfrm>
            <a:off x="6172200" y="3359100"/>
            <a:ext cx="159900" cy="121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a:off x="8839200" y="3359100"/>
            <a:ext cx="159900" cy="121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txBox="1"/>
          <p:nvPr/>
        </p:nvSpPr>
        <p:spPr>
          <a:xfrm>
            <a:off x="6321950" y="3235350"/>
            <a:ext cx="2523600" cy="144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Integration</a:t>
            </a:r>
            <a:endParaRPr sz="1600" b="1"/>
          </a:p>
          <a:p>
            <a:pPr marL="0" lvl="0" indent="0" algn="ctr" rtl="0">
              <a:spcBef>
                <a:spcPts val="0"/>
              </a:spcBef>
              <a:spcAft>
                <a:spcPts val="0"/>
              </a:spcAft>
              <a:buNone/>
            </a:pPr>
            <a:r>
              <a:rPr lang="en" sz="1600"/>
              <a:t>Operate in conjunction with university and consumer preferences </a:t>
            </a:r>
            <a:endParaRPr sz="1600"/>
          </a:p>
        </p:txBody>
      </p:sp>
      <p:sp>
        <p:nvSpPr>
          <p:cNvPr id="98" name="Google Shape;98;p16"/>
          <p:cNvSpPr txBox="1"/>
          <p:nvPr/>
        </p:nvSpPr>
        <p:spPr>
          <a:xfrm>
            <a:off x="1212975" y="2693100"/>
            <a:ext cx="780600" cy="74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chemeClr val="dk1"/>
                </a:solidFill>
                <a:latin typeface="Proxima Nova"/>
                <a:ea typeface="Proxima Nova"/>
                <a:cs typeface="Proxima Nova"/>
                <a:sym typeface="Proxima Nova"/>
              </a:rPr>
              <a:t>1</a:t>
            </a:r>
            <a:endParaRPr sz="3600" b="1">
              <a:solidFill>
                <a:schemeClr val="dk1"/>
              </a:solidFill>
              <a:latin typeface="Proxima Nova"/>
              <a:ea typeface="Proxima Nova"/>
              <a:cs typeface="Proxima Nova"/>
              <a:sym typeface="Proxima Nova"/>
            </a:endParaRPr>
          </a:p>
        </p:txBody>
      </p:sp>
      <p:sp>
        <p:nvSpPr>
          <p:cNvPr id="99" name="Google Shape;99;p16"/>
          <p:cNvSpPr txBox="1"/>
          <p:nvPr/>
        </p:nvSpPr>
        <p:spPr>
          <a:xfrm>
            <a:off x="4249613" y="2693100"/>
            <a:ext cx="780600" cy="74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chemeClr val="accent2"/>
                </a:solidFill>
                <a:latin typeface="Proxima Nova"/>
                <a:ea typeface="Proxima Nova"/>
                <a:cs typeface="Proxima Nova"/>
                <a:sym typeface="Proxima Nova"/>
              </a:rPr>
              <a:t>2</a:t>
            </a:r>
            <a:endParaRPr sz="3600" b="1">
              <a:solidFill>
                <a:schemeClr val="accent2"/>
              </a:solidFill>
              <a:latin typeface="Proxima Nova"/>
              <a:ea typeface="Proxima Nova"/>
              <a:cs typeface="Proxima Nova"/>
              <a:sym typeface="Proxima Nova"/>
            </a:endParaRPr>
          </a:p>
        </p:txBody>
      </p:sp>
      <p:sp>
        <p:nvSpPr>
          <p:cNvPr id="100" name="Google Shape;100;p16"/>
          <p:cNvSpPr txBox="1"/>
          <p:nvPr/>
        </p:nvSpPr>
        <p:spPr>
          <a:xfrm>
            <a:off x="7286263" y="2693100"/>
            <a:ext cx="780600" cy="74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chemeClr val="accent2"/>
                </a:solidFill>
                <a:latin typeface="Proxima Nova"/>
                <a:ea typeface="Proxima Nova"/>
                <a:cs typeface="Proxima Nova"/>
                <a:sym typeface="Proxima Nova"/>
              </a:rPr>
              <a:t> 3 </a:t>
            </a:r>
            <a:endParaRPr sz="3600" b="1">
              <a:solidFill>
                <a:schemeClr val="accent2"/>
              </a:solidFill>
              <a:latin typeface="Proxima Nova"/>
              <a:ea typeface="Proxima Nova"/>
              <a:cs typeface="Proxima Nova"/>
              <a:sym typeface="Proxima Nova"/>
            </a:endParaRPr>
          </a:p>
        </p:txBody>
      </p:sp>
      <p:sp>
        <p:nvSpPr>
          <p:cNvPr id="101" name="Google Shape;101;p1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Bird’s Value Proposition</a:t>
            </a:r>
            <a:endParaRPr/>
          </a:p>
        </p:txBody>
      </p:sp>
      <p:sp>
        <p:nvSpPr>
          <p:cNvPr id="107" name="Google Shape;107;p1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
        <p:cNvGrpSpPr/>
        <p:nvPr/>
      </p:nvGrpSpPr>
      <p:grpSpPr>
        <a:xfrm>
          <a:off x="0" y="0"/>
          <a:ext cx="0" cy="0"/>
          <a:chOff x="0" y="0"/>
          <a:chExt cx="0" cy="0"/>
        </a:xfrm>
      </p:grpSpPr>
      <p:pic>
        <p:nvPicPr>
          <p:cNvPr id="112" name="Google Shape;112;p18"/>
          <p:cNvPicPr preferRelativeResize="0"/>
          <p:nvPr/>
        </p:nvPicPr>
        <p:blipFill>
          <a:blip r:embed="rId3">
            <a:alphaModFix/>
          </a:blip>
          <a:stretch>
            <a:fillRect/>
          </a:stretch>
        </p:blipFill>
        <p:spPr>
          <a:xfrm>
            <a:off x="292200" y="228600"/>
            <a:ext cx="1248150" cy="1210700"/>
          </a:xfrm>
          <a:prstGeom prst="rect">
            <a:avLst/>
          </a:prstGeom>
          <a:noFill/>
          <a:ln>
            <a:noFill/>
          </a:ln>
        </p:spPr>
      </p:pic>
      <p:sp>
        <p:nvSpPr>
          <p:cNvPr id="113" name="Google Shape;113;p18"/>
          <p:cNvSpPr txBox="1"/>
          <p:nvPr/>
        </p:nvSpPr>
        <p:spPr>
          <a:xfrm>
            <a:off x="474400" y="1597975"/>
            <a:ext cx="8102400" cy="298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a:t>Total financing at </a:t>
            </a:r>
            <a:r>
              <a:rPr lang="en" sz="2400" b="1">
                <a:solidFill>
                  <a:schemeClr val="dk1"/>
                </a:solidFill>
              </a:rPr>
              <a:t>$418 million</a:t>
            </a:r>
            <a:endParaRPr sz="2400" b="1">
              <a:solidFill>
                <a:schemeClr val="dk1"/>
              </a:solidFill>
            </a:endParaRPr>
          </a:p>
          <a:p>
            <a:pPr marL="0" lvl="0" indent="0" algn="l" rtl="0">
              <a:lnSpc>
                <a:spcPct val="150000"/>
              </a:lnSpc>
              <a:spcBef>
                <a:spcPts val="0"/>
              </a:spcBef>
              <a:spcAft>
                <a:spcPts val="0"/>
              </a:spcAft>
              <a:buNone/>
            </a:pPr>
            <a:r>
              <a:rPr lang="en" sz="2400" b="1">
                <a:solidFill>
                  <a:schemeClr val="dk1"/>
                </a:solidFill>
              </a:rPr>
              <a:t>73</a:t>
            </a:r>
            <a:r>
              <a:rPr lang="en" sz="2400"/>
              <a:t> </a:t>
            </a:r>
            <a:r>
              <a:rPr lang="en" sz="2000"/>
              <a:t>cities across the United States</a:t>
            </a:r>
            <a:endParaRPr sz="2000"/>
          </a:p>
          <a:p>
            <a:pPr marL="0" lvl="0" indent="0" algn="l" rtl="0">
              <a:lnSpc>
                <a:spcPct val="150000"/>
              </a:lnSpc>
              <a:spcBef>
                <a:spcPts val="0"/>
              </a:spcBef>
              <a:spcAft>
                <a:spcPts val="0"/>
              </a:spcAft>
              <a:buNone/>
            </a:pPr>
            <a:r>
              <a:rPr lang="en" sz="2400" b="1">
                <a:solidFill>
                  <a:schemeClr val="dk1"/>
                </a:solidFill>
              </a:rPr>
              <a:t>17</a:t>
            </a:r>
            <a:r>
              <a:rPr lang="en" sz="2400"/>
              <a:t> </a:t>
            </a:r>
            <a:r>
              <a:rPr lang="en" sz="2000"/>
              <a:t>universities across the United States</a:t>
            </a:r>
            <a:endParaRPr sz="2000"/>
          </a:p>
          <a:p>
            <a:pPr marL="0" lvl="0" indent="0" algn="l" rtl="0">
              <a:lnSpc>
                <a:spcPct val="150000"/>
              </a:lnSpc>
              <a:spcBef>
                <a:spcPts val="0"/>
              </a:spcBef>
              <a:spcAft>
                <a:spcPts val="0"/>
              </a:spcAft>
              <a:buNone/>
            </a:pPr>
            <a:r>
              <a:rPr lang="en" sz="2000"/>
              <a:t>Total number of users at over </a:t>
            </a:r>
            <a:r>
              <a:rPr lang="en" sz="2400" b="1">
                <a:solidFill>
                  <a:schemeClr val="dk1"/>
                </a:solidFill>
              </a:rPr>
              <a:t>2 million</a:t>
            </a:r>
            <a:endParaRPr sz="2400" b="1">
              <a:solidFill>
                <a:schemeClr val="dk1"/>
              </a:solidFill>
            </a:endParaRPr>
          </a:p>
          <a:p>
            <a:pPr marL="0" lvl="0" indent="0" algn="l" rtl="0">
              <a:lnSpc>
                <a:spcPct val="150000"/>
              </a:lnSpc>
              <a:spcBef>
                <a:spcPts val="0"/>
              </a:spcBef>
              <a:spcAft>
                <a:spcPts val="0"/>
              </a:spcAft>
              <a:buNone/>
            </a:pPr>
            <a:endParaRPr sz="2000"/>
          </a:p>
          <a:p>
            <a:pPr marL="0" lvl="0" indent="0" algn="l" rtl="0">
              <a:lnSpc>
                <a:spcPct val="150000"/>
              </a:lnSpc>
              <a:spcBef>
                <a:spcPts val="0"/>
              </a:spcBef>
              <a:spcAft>
                <a:spcPts val="0"/>
              </a:spcAft>
              <a:buNone/>
            </a:pPr>
            <a:r>
              <a:rPr lang="en" sz="2000" b="1">
                <a:solidFill>
                  <a:schemeClr val="dk1"/>
                </a:solidFill>
              </a:rPr>
              <a:t>“Be free from traffic and pollution”</a:t>
            </a:r>
            <a:endParaRPr sz="2000" b="1">
              <a:solidFill>
                <a:schemeClr val="dk1"/>
              </a:solidFill>
            </a:endParaRPr>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ctr" rtl="0">
              <a:spcBef>
                <a:spcPts val="0"/>
              </a:spcBef>
              <a:spcAft>
                <a:spcPts val="0"/>
              </a:spcAft>
              <a:buClr>
                <a:srgbClr val="000000"/>
              </a:buClr>
              <a:buSzPts val="1100"/>
              <a:buFont typeface="Arial"/>
              <a:buNone/>
            </a:pPr>
            <a:endParaRPr sz="2400">
              <a:latin typeface="Proxima Nova"/>
              <a:ea typeface="Proxima Nova"/>
              <a:cs typeface="Proxima Nova"/>
              <a:sym typeface="Proxima Nova"/>
            </a:endParaRPr>
          </a:p>
          <a:p>
            <a:pPr marL="0" lvl="0" indent="0" algn="l" rtl="0">
              <a:spcBef>
                <a:spcPts val="0"/>
              </a:spcBef>
              <a:spcAft>
                <a:spcPts val="0"/>
              </a:spcAft>
              <a:buNone/>
            </a:pPr>
            <a:endParaRPr sz="2000"/>
          </a:p>
        </p:txBody>
      </p:sp>
      <p:pic>
        <p:nvPicPr>
          <p:cNvPr id="114" name="Google Shape;114;p18"/>
          <p:cNvPicPr preferRelativeResize="0"/>
          <p:nvPr/>
        </p:nvPicPr>
        <p:blipFill>
          <a:blip r:embed="rId4">
            <a:alphaModFix/>
          </a:blip>
          <a:stretch>
            <a:fillRect/>
          </a:stretch>
        </p:blipFill>
        <p:spPr>
          <a:xfrm>
            <a:off x="5951125" y="3089200"/>
            <a:ext cx="2619375" cy="1743075"/>
          </a:xfrm>
          <a:prstGeom prst="rect">
            <a:avLst/>
          </a:prstGeom>
          <a:noFill/>
          <a:ln>
            <a:noFill/>
          </a:ln>
        </p:spPr>
      </p:pic>
      <p:pic>
        <p:nvPicPr>
          <p:cNvPr id="115" name="Google Shape;115;p18"/>
          <p:cNvPicPr preferRelativeResize="0"/>
          <p:nvPr/>
        </p:nvPicPr>
        <p:blipFill>
          <a:blip r:embed="rId5">
            <a:alphaModFix/>
          </a:blip>
          <a:stretch>
            <a:fillRect/>
          </a:stretch>
        </p:blipFill>
        <p:spPr>
          <a:xfrm>
            <a:off x="6055175" y="1380524"/>
            <a:ext cx="2619375" cy="1645829"/>
          </a:xfrm>
          <a:prstGeom prst="rect">
            <a:avLst/>
          </a:prstGeom>
          <a:noFill/>
          <a:ln>
            <a:noFill/>
          </a:ln>
        </p:spPr>
      </p:pic>
      <p:pic>
        <p:nvPicPr>
          <p:cNvPr id="116" name="Google Shape;116;p18"/>
          <p:cNvPicPr preferRelativeResize="0"/>
          <p:nvPr/>
        </p:nvPicPr>
        <p:blipFill>
          <a:blip r:embed="rId6">
            <a:alphaModFix/>
          </a:blip>
          <a:stretch>
            <a:fillRect/>
          </a:stretch>
        </p:blipFill>
        <p:spPr>
          <a:xfrm>
            <a:off x="903300" y="4819179"/>
            <a:ext cx="7337403" cy="329796"/>
          </a:xfrm>
          <a:prstGeom prst="rect">
            <a:avLst/>
          </a:prstGeom>
          <a:noFill/>
          <a:ln>
            <a:noFill/>
          </a:ln>
        </p:spPr>
      </p:pic>
      <p:sp>
        <p:nvSpPr>
          <p:cNvPr id="117" name="Google Shape;117;p18"/>
          <p:cNvSpPr txBox="1">
            <a:spLocks noGrp="1"/>
          </p:cNvSpPr>
          <p:nvPr>
            <p:ph type="title"/>
          </p:nvPr>
        </p:nvSpPr>
        <p:spPr>
          <a:xfrm>
            <a:off x="311700" y="445025"/>
            <a:ext cx="8520600" cy="62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000000"/>
                </a:solidFill>
              </a:rPr>
              <a:t>             is a rapidly growing e-scooter company</a:t>
            </a:r>
            <a:endParaRPr sz="3000">
              <a:solidFill>
                <a:srgbClr val="000000"/>
              </a:solidFill>
            </a:endParaRPr>
          </a:p>
        </p:txBody>
      </p:sp>
      <p:pic>
        <p:nvPicPr>
          <p:cNvPr id="118" name="Google Shape;118;p18"/>
          <p:cNvPicPr preferRelativeResize="0"/>
          <p:nvPr/>
        </p:nvPicPr>
        <p:blipFill>
          <a:blip r:embed="rId7">
            <a:alphaModFix/>
          </a:blip>
          <a:stretch>
            <a:fillRect/>
          </a:stretch>
        </p:blipFill>
        <p:spPr>
          <a:xfrm>
            <a:off x="438600" y="4729225"/>
            <a:ext cx="427096" cy="414275"/>
          </a:xfrm>
          <a:prstGeom prst="rect">
            <a:avLst/>
          </a:prstGeom>
          <a:noFill/>
          <a:ln>
            <a:noFill/>
          </a:ln>
        </p:spPr>
      </p:pic>
      <p:pic>
        <p:nvPicPr>
          <p:cNvPr id="119" name="Google Shape;119;p18"/>
          <p:cNvPicPr preferRelativeResize="0"/>
          <p:nvPr/>
        </p:nvPicPr>
        <p:blipFill>
          <a:blip r:embed="rId7">
            <a:alphaModFix/>
          </a:blip>
          <a:stretch>
            <a:fillRect/>
          </a:stretch>
        </p:blipFill>
        <p:spPr>
          <a:xfrm>
            <a:off x="8240700" y="4729225"/>
            <a:ext cx="427096" cy="414275"/>
          </a:xfrm>
          <a:prstGeom prst="rect">
            <a:avLst/>
          </a:prstGeom>
          <a:noFill/>
          <a:ln>
            <a:noFill/>
          </a:ln>
        </p:spPr>
      </p:pic>
      <p:sp>
        <p:nvSpPr>
          <p:cNvPr id="120" name="Google Shape;120;p1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126;p19"/>
          <p:cNvPicPr preferRelativeResize="0"/>
          <p:nvPr/>
        </p:nvPicPr>
        <p:blipFill rotWithShape="1">
          <a:blip r:embed="rId3">
            <a:alphaModFix/>
          </a:blip>
          <a:srcRect l="876" t="1962" r="1704" b="2753"/>
          <a:stretch/>
        </p:blipFill>
        <p:spPr>
          <a:xfrm>
            <a:off x="800400" y="1441300"/>
            <a:ext cx="7479049" cy="3149075"/>
          </a:xfrm>
          <a:prstGeom prst="rect">
            <a:avLst/>
          </a:prstGeom>
          <a:noFill/>
          <a:ln>
            <a:noFill/>
          </a:ln>
        </p:spPr>
      </p:pic>
      <p:sp>
        <p:nvSpPr>
          <p:cNvPr id="127" name="Google Shape;127;p19"/>
          <p:cNvSpPr/>
          <p:nvPr/>
        </p:nvSpPr>
        <p:spPr>
          <a:xfrm>
            <a:off x="1902575" y="2913700"/>
            <a:ext cx="1325400" cy="380700"/>
          </a:xfrm>
          <a:prstGeom prst="wedgeRectCallout">
            <a:avLst>
              <a:gd name="adj1" fmla="val 56811"/>
              <a:gd name="adj2" fmla="val 94285"/>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Very Positive</a:t>
            </a:r>
            <a:endParaRPr/>
          </a:p>
        </p:txBody>
      </p:sp>
      <p:sp>
        <p:nvSpPr>
          <p:cNvPr id="128" name="Google Shape;128;p19"/>
          <p:cNvSpPr/>
          <p:nvPr/>
        </p:nvSpPr>
        <p:spPr>
          <a:xfrm>
            <a:off x="5440250" y="1845825"/>
            <a:ext cx="1028400" cy="380700"/>
          </a:xfrm>
          <a:prstGeom prst="wedgeRectCallout">
            <a:avLst>
              <a:gd name="adj1" fmla="val -37740"/>
              <a:gd name="adj2" fmla="val 96001"/>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Unsure</a:t>
            </a:r>
            <a:endParaRPr/>
          </a:p>
        </p:txBody>
      </p:sp>
      <p:sp>
        <p:nvSpPr>
          <p:cNvPr id="129" name="Google Shape;129;p19"/>
          <p:cNvSpPr/>
          <p:nvPr/>
        </p:nvSpPr>
        <p:spPr>
          <a:xfrm>
            <a:off x="1602675" y="1845825"/>
            <a:ext cx="1889700" cy="380700"/>
          </a:xfrm>
          <a:prstGeom prst="wedgeRectCallout">
            <a:avLst>
              <a:gd name="adj1" fmla="val 56811"/>
              <a:gd name="adj2" fmla="val 94285"/>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Somewhat Positive</a:t>
            </a:r>
            <a:endParaRPr/>
          </a:p>
        </p:txBody>
      </p:sp>
      <p:pic>
        <p:nvPicPr>
          <p:cNvPr id="130" name="Google Shape;130;p19"/>
          <p:cNvPicPr preferRelativeResize="0"/>
          <p:nvPr/>
        </p:nvPicPr>
        <p:blipFill>
          <a:blip r:embed="rId4">
            <a:alphaModFix/>
          </a:blip>
          <a:stretch>
            <a:fillRect/>
          </a:stretch>
        </p:blipFill>
        <p:spPr>
          <a:xfrm>
            <a:off x="903300" y="4819179"/>
            <a:ext cx="7337403" cy="329796"/>
          </a:xfrm>
          <a:prstGeom prst="rect">
            <a:avLst/>
          </a:prstGeom>
          <a:noFill/>
          <a:ln>
            <a:noFill/>
          </a:ln>
        </p:spPr>
      </p:pic>
      <p:sp>
        <p:nvSpPr>
          <p:cNvPr id="131" name="Google Shape;131;p19"/>
          <p:cNvSpPr txBox="1">
            <a:spLocks noGrp="1"/>
          </p:cNvSpPr>
          <p:nvPr>
            <p:ph type="title"/>
          </p:nvPr>
        </p:nvSpPr>
        <p:spPr>
          <a:xfrm>
            <a:off x="311700" y="445025"/>
            <a:ext cx="8520600" cy="62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000000"/>
                </a:solidFill>
              </a:rPr>
              <a:t>56% of UVA students view Bird positively</a:t>
            </a:r>
            <a:endParaRPr sz="3000">
              <a:solidFill>
                <a:srgbClr val="000000"/>
              </a:solidFill>
            </a:endParaRPr>
          </a:p>
        </p:txBody>
      </p:sp>
      <p:pic>
        <p:nvPicPr>
          <p:cNvPr id="132" name="Google Shape;132;p19"/>
          <p:cNvPicPr preferRelativeResize="0"/>
          <p:nvPr/>
        </p:nvPicPr>
        <p:blipFill>
          <a:blip r:embed="rId5">
            <a:alphaModFix/>
          </a:blip>
          <a:stretch>
            <a:fillRect/>
          </a:stretch>
        </p:blipFill>
        <p:spPr>
          <a:xfrm>
            <a:off x="438600" y="4729225"/>
            <a:ext cx="427096" cy="414275"/>
          </a:xfrm>
          <a:prstGeom prst="rect">
            <a:avLst/>
          </a:prstGeom>
          <a:noFill/>
          <a:ln>
            <a:noFill/>
          </a:ln>
        </p:spPr>
      </p:pic>
      <p:pic>
        <p:nvPicPr>
          <p:cNvPr id="133" name="Google Shape;133;p19"/>
          <p:cNvPicPr preferRelativeResize="0"/>
          <p:nvPr/>
        </p:nvPicPr>
        <p:blipFill>
          <a:blip r:embed="rId5">
            <a:alphaModFix/>
          </a:blip>
          <a:stretch>
            <a:fillRect/>
          </a:stretch>
        </p:blipFill>
        <p:spPr>
          <a:xfrm>
            <a:off x="8240700" y="4729225"/>
            <a:ext cx="427096" cy="414275"/>
          </a:xfrm>
          <a:prstGeom prst="rect">
            <a:avLst/>
          </a:prstGeom>
          <a:noFill/>
          <a:ln>
            <a:noFill/>
          </a:ln>
        </p:spPr>
      </p:pic>
      <p:sp>
        <p:nvSpPr>
          <p:cNvPr id="134" name="Google Shape;134;p1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childTnLst>
                                </p:cTn>
                              </p:par>
                              <p:par>
                                <p:cTn id="8" presetID="10" presetClass="entr" presetSubtype="0" fill="hold" nodeType="withEffect">
                                  <p:stCondLst>
                                    <p:cond delay="0"/>
                                  </p:stCondLst>
                                  <p:childTnLst>
                                    <p:set>
                                      <p:cBhvr>
                                        <p:cTn id="9" dur="1" fill="hold">
                                          <p:stCondLst>
                                            <p:cond delay="0"/>
                                          </p:stCondLst>
                                        </p:cTn>
                                        <p:tgtEl>
                                          <p:spTgt spid="129"/>
                                        </p:tgtEl>
                                        <p:attrNameLst>
                                          <p:attrName>style.visibility</p:attrName>
                                        </p:attrNameLst>
                                      </p:cBhvr>
                                      <p:to>
                                        <p:strVal val="visible"/>
                                      </p:to>
                                    </p:set>
                                    <p:animEffect transition="in" filter="fade">
                                      <p:cBhvr>
                                        <p:cTn id="10" dur="1000"/>
                                        <p:tgtEl>
                                          <p:spTgt spid="1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8"/>
                                        </p:tgtEl>
                                        <p:attrNameLst>
                                          <p:attrName>style.visibility</p:attrName>
                                        </p:attrNameLst>
                                      </p:cBhvr>
                                      <p:to>
                                        <p:strVal val="visible"/>
                                      </p:to>
                                    </p:set>
                                    <p:animEffect transition="in" filter="fade">
                                      <p:cBhvr>
                                        <p:cTn id="15"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0"/>
          <p:cNvPicPr preferRelativeResize="0"/>
          <p:nvPr/>
        </p:nvPicPr>
        <p:blipFill rotWithShape="1">
          <a:blip r:embed="rId3">
            <a:alphaModFix/>
          </a:blip>
          <a:srcRect l="1739" t="3403" r="2181" b="2319"/>
          <a:stretch/>
        </p:blipFill>
        <p:spPr>
          <a:xfrm>
            <a:off x="432475" y="1146125"/>
            <a:ext cx="5704776" cy="3395275"/>
          </a:xfrm>
          <a:prstGeom prst="rect">
            <a:avLst/>
          </a:prstGeom>
          <a:noFill/>
          <a:ln>
            <a:noFill/>
          </a:ln>
        </p:spPr>
      </p:pic>
      <p:grpSp>
        <p:nvGrpSpPr>
          <p:cNvPr id="140" name="Google Shape;140;p20"/>
          <p:cNvGrpSpPr/>
          <p:nvPr/>
        </p:nvGrpSpPr>
        <p:grpSpPr>
          <a:xfrm>
            <a:off x="1640400" y="1284150"/>
            <a:ext cx="7201975" cy="3076650"/>
            <a:chOff x="1640400" y="1131750"/>
            <a:chExt cx="7201975" cy="3076650"/>
          </a:xfrm>
        </p:grpSpPr>
        <p:sp>
          <p:nvSpPr>
            <p:cNvPr id="141" name="Google Shape;141;p20"/>
            <p:cNvSpPr/>
            <p:nvPr/>
          </p:nvSpPr>
          <p:spPr>
            <a:xfrm>
              <a:off x="1640400" y="3671400"/>
              <a:ext cx="540300" cy="537000"/>
            </a:xfrm>
            <a:prstGeom prst="ellipse">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txBox="1"/>
            <p:nvPr/>
          </p:nvSpPr>
          <p:spPr>
            <a:xfrm>
              <a:off x="6496075" y="1131750"/>
              <a:ext cx="2346300" cy="14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0" lvl="0" indent="0" algn="l" rtl="0">
                <a:spcBef>
                  <a:spcPts val="0"/>
                </a:spcBef>
                <a:spcAft>
                  <a:spcPts val="0"/>
                </a:spcAft>
                <a:buNone/>
              </a:pPr>
              <a:r>
                <a:rPr lang="en" sz="1600"/>
                <a:t>At 3 rides per scooter per day, Bird starts to become </a:t>
              </a:r>
              <a:r>
                <a:rPr lang="en" sz="1600" b="1">
                  <a:solidFill>
                    <a:srgbClr val="6AA84F"/>
                  </a:solidFill>
                </a:rPr>
                <a:t>profitable.</a:t>
              </a:r>
              <a:r>
                <a:rPr lang="en" sz="1600"/>
                <a:t> </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p:txBody>
        </p:sp>
      </p:grpSp>
      <p:grpSp>
        <p:nvGrpSpPr>
          <p:cNvPr id="143" name="Google Shape;143;p20"/>
          <p:cNvGrpSpPr/>
          <p:nvPr/>
        </p:nvGrpSpPr>
        <p:grpSpPr>
          <a:xfrm>
            <a:off x="3744900" y="1919000"/>
            <a:ext cx="5097475" cy="2771300"/>
            <a:chOff x="3744900" y="1766600"/>
            <a:chExt cx="5097475" cy="2771300"/>
          </a:xfrm>
        </p:grpSpPr>
        <p:sp>
          <p:nvSpPr>
            <p:cNvPr id="144" name="Google Shape;144;p20"/>
            <p:cNvSpPr txBox="1"/>
            <p:nvPr/>
          </p:nvSpPr>
          <p:spPr>
            <a:xfrm>
              <a:off x="6496075" y="1887700"/>
              <a:ext cx="2346300" cy="26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rPr>
                <a:t>However, Bird should aim to become profitable </a:t>
              </a:r>
              <a:r>
                <a:rPr lang="en" sz="1600" b="1">
                  <a:solidFill>
                    <a:schemeClr val="dk1"/>
                  </a:solidFill>
                </a:rPr>
                <a:t>within the first month</a:t>
              </a:r>
              <a:r>
                <a:rPr lang="en" sz="1600">
                  <a:solidFill>
                    <a:schemeClr val="dk2"/>
                  </a:solidFill>
                </a:rPr>
                <a:t> of launching at UVA. </a:t>
              </a:r>
              <a:endParaRPr sz="1600">
                <a:solidFill>
                  <a:schemeClr val="dk2"/>
                </a:solidFill>
              </a:endParaRPr>
            </a:p>
          </p:txBody>
        </p:sp>
        <p:cxnSp>
          <p:nvCxnSpPr>
            <p:cNvPr id="145" name="Google Shape;145;p20"/>
            <p:cNvCxnSpPr/>
            <p:nvPr/>
          </p:nvCxnSpPr>
          <p:spPr>
            <a:xfrm rot="10800000">
              <a:off x="3744900" y="1766600"/>
              <a:ext cx="0" cy="1987500"/>
            </a:xfrm>
            <a:prstGeom prst="straightConnector1">
              <a:avLst/>
            </a:prstGeom>
            <a:noFill/>
            <a:ln w="19050" cap="flat" cmpd="sng">
              <a:solidFill>
                <a:schemeClr val="dk1"/>
              </a:solidFill>
              <a:prstDash val="solid"/>
              <a:round/>
              <a:headEnd type="none" w="med" len="med"/>
              <a:tailEnd type="none" w="med" len="med"/>
            </a:ln>
          </p:spPr>
        </p:cxnSp>
        <p:sp>
          <p:nvSpPr>
            <p:cNvPr id="146" name="Google Shape;146;p20"/>
            <p:cNvSpPr/>
            <p:nvPr/>
          </p:nvSpPr>
          <p:spPr>
            <a:xfrm>
              <a:off x="3809325" y="2635488"/>
              <a:ext cx="2079600" cy="2805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20"/>
          <p:cNvSpPr txBox="1"/>
          <p:nvPr/>
        </p:nvSpPr>
        <p:spPr>
          <a:xfrm>
            <a:off x="892250" y="4589400"/>
            <a:ext cx="3791100" cy="29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t>Source: </a:t>
            </a:r>
            <a:r>
              <a:rPr lang="en" sz="1000" i="1" u="sng">
                <a:solidFill>
                  <a:schemeClr val="hlink"/>
                </a:solidFill>
                <a:hlinkClick r:id="rId4" action="ppaction://hlinksldjump"/>
              </a:rPr>
              <a:t>Bird financial assumptions</a:t>
            </a:r>
            <a:r>
              <a:rPr lang="en" sz="1000" i="1"/>
              <a:t> </a:t>
            </a:r>
            <a:endParaRPr sz="1000" i="1"/>
          </a:p>
        </p:txBody>
      </p:sp>
      <p:pic>
        <p:nvPicPr>
          <p:cNvPr id="148" name="Google Shape;148;p20"/>
          <p:cNvPicPr preferRelativeResize="0"/>
          <p:nvPr/>
        </p:nvPicPr>
        <p:blipFill>
          <a:blip r:embed="rId5">
            <a:alphaModFix/>
          </a:blip>
          <a:stretch>
            <a:fillRect/>
          </a:stretch>
        </p:blipFill>
        <p:spPr>
          <a:xfrm>
            <a:off x="903300" y="4819179"/>
            <a:ext cx="7337403" cy="329796"/>
          </a:xfrm>
          <a:prstGeom prst="rect">
            <a:avLst/>
          </a:prstGeom>
          <a:noFill/>
          <a:ln>
            <a:noFill/>
          </a:ln>
        </p:spPr>
      </p:pic>
      <p:sp>
        <p:nvSpPr>
          <p:cNvPr id="149" name="Google Shape;149;p20"/>
          <p:cNvSpPr txBox="1">
            <a:spLocks noGrp="1"/>
          </p:cNvSpPr>
          <p:nvPr>
            <p:ph type="title"/>
          </p:nvPr>
        </p:nvSpPr>
        <p:spPr>
          <a:xfrm>
            <a:off x="311700" y="295950"/>
            <a:ext cx="8520600" cy="62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900">
                <a:solidFill>
                  <a:srgbClr val="000000"/>
                </a:solidFill>
              </a:rPr>
              <a:t>Scooter rides per day are key to Bird’s success</a:t>
            </a:r>
            <a:endParaRPr sz="2900">
              <a:solidFill>
                <a:srgbClr val="000000"/>
              </a:solidFill>
            </a:endParaRPr>
          </a:p>
        </p:txBody>
      </p:sp>
      <p:pic>
        <p:nvPicPr>
          <p:cNvPr id="150" name="Google Shape;150;p20"/>
          <p:cNvPicPr preferRelativeResize="0"/>
          <p:nvPr/>
        </p:nvPicPr>
        <p:blipFill>
          <a:blip r:embed="rId6">
            <a:alphaModFix/>
          </a:blip>
          <a:stretch>
            <a:fillRect/>
          </a:stretch>
        </p:blipFill>
        <p:spPr>
          <a:xfrm>
            <a:off x="438600" y="4727125"/>
            <a:ext cx="429250" cy="416375"/>
          </a:xfrm>
          <a:prstGeom prst="rect">
            <a:avLst/>
          </a:prstGeom>
          <a:noFill/>
          <a:ln>
            <a:noFill/>
          </a:ln>
        </p:spPr>
      </p:pic>
      <p:pic>
        <p:nvPicPr>
          <p:cNvPr id="151" name="Google Shape;151;p20"/>
          <p:cNvPicPr preferRelativeResize="0"/>
          <p:nvPr/>
        </p:nvPicPr>
        <p:blipFill>
          <a:blip r:embed="rId6">
            <a:alphaModFix/>
          </a:blip>
          <a:stretch>
            <a:fillRect/>
          </a:stretch>
        </p:blipFill>
        <p:spPr>
          <a:xfrm>
            <a:off x="8240700" y="4729225"/>
            <a:ext cx="427096" cy="414275"/>
          </a:xfrm>
          <a:prstGeom prst="rect">
            <a:avLst/>
          </a:prstGeom>
          <a:noFill/>
          <a:ln>
            <a:noFill/>
          </a:ln>
        </p:spPr>
      </p:pic>
      <p:sp>
        <p:nvSpPr>
          <p:cNvPr id="152" name="Google Shape;152;p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
                                        </p:tgtEl>
                                        <p:attrNameLst>
                                          <p:attrName>style.visibility</p:attrName>
                                        </p:attrNameLst>
                                      </p:cBhvr>
                                      <p:to>
                                        <p:strVal val="visible"/>
                                      </p:to>
                                    </p:set>
                                    <p:animEffect transition="in" filter="fade">
                                      <p:cBhvr>
                                        <p:cTn id="12"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1"/>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UVA’s Current Transportation Market</a:t>
            </a:r>
            <a:endParaRPr/>
          </a:p>
        </p:txBody>
      </p:sp>
      <p:sp>
        <p:nvSpPr>
          <p:cNvPr id="158" name="Google Shape;158;p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Plum bird">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3915</Words>
  <Application>Microsoft Macintosh PowerPoint</Application>
  <PresentationFormat>On-screen Show (16:9)</PresentationFormat>
  <Paragraphs>447</Paragraphs>
  <Slides>35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Source Sans Pro</vt:lpstr>
      <vt:lpstr>Roboto</vt:lpstr>
      <vt:lpstr>Proxima Nova</vt:lpstr>
      <vt:lpstr>Raleway</vt:lpstr>
      <vt:lpstr>Ubuntu</vt:lpstr>
      <vt:lpstr>Arial</vt:lpstr>
      <vt:lpstr>Plum bird</vt:lpstr>
      <vt:lpstr>Bird e-scooters set to fly in Charlottesville</vt:lpstr>
      <vt:lpstr>UBike did not fly in Charlottesville</vt:lpstr>
      <vt:lpstr>Agenda</vt:lpstr>
      <vt:lpstr>Executive Summary</vt:lpstr>
      <vt:lpstr>Bird’s Value Proposition</vt:lpstr>
      <vt:lpstr>             is a rapidly growing e-scooter company</vt:lpstr>
      <vt:lpstr>PowerPoint Presentation</vt:lpstr>
      <vt:lpstr>Scooter rides per day are key to Bird’s success</vt:lpstr>
      <vt:lpstr>UVA’s Current Transportation Market</vt:lpstr>
      <vt:lpstr>Bird should position itself carefully</vt:lpstr>
      <vt:lpstr>UVA transportation market is lacking</vt:lpstr>
      <vt:lpstr>Capturing two ends of the market</vt:lpstr>
      <vt:lpstr>User experience and functionality are crucial</vt:lpstr>
      <vt:lpstr>Key Factors to Successful Integration</vt:lpstr>
      <vt:lpstr>PowerPoint Presentation</vt:lpstr>
      <vt:lpstr>PowerPoint Presentation</vt:lpstr>
      <vt:lpstr>University regulation is a significant hurdle</vt:lpstr>
      <vt:lpstr>PowerPoint Presentation</vt:lpstr>
      <vt:lpstr>Takeaways from UBike </vt:lpstr>
      <vt:lpstr>Current infrastructure needs improvement</vt:lpstr>
      <vt:lpstr>Students prefer location, payment options</vt:lpstr>
      <vt:lpstr>Recommendations and Risks</vt:lpstr>
      <vt:lpstr>Recommendation</vt:lpstr>
      <vt:lpstr>Risks</vt:lpstr>
      <vt:lpstr>Q&amp;A</vt:lpstr>
      <vt:lpstr>Appendix</vt:lpstr>
      <vt:lpstr>PowerPoint Presentation</vt:lpstr>
      <vt:lpstr>PowerPoint Presentation</vt:lpstr>
      <vt:lpstr>PowerPoint Presentation</vt:lpstr>
      <vt:lpstr>Financial assumptions for Bird entry to UVA </vt:lpstr>
      <vt:lpstr>Uber/Lyft Case Study: Promotions Work</vt:lpstr>
      <vt:lpstr>PowerPoint Presentation</vt:lpstr>
      <vt:lpstr>PowerPoint Presentation</vt:lpstr>
      <vt:lpstr>PowerPoint Presentation</vt:lpstr>
      <vt:lpstr>Bird needs a unique strategy to stand out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Bird e-scooters set to fly in Charlottesville</dc:title>
  <cp:lastModifiedBy>Ley0127</cp:lastModifiedBy>
  <cp:revision>1</cp:revision>
  <dcterms:modified xsi:type="dcterms:W3CDTF">2021-01-11T22:36:56Z</dcterms:modified>
</cp:coreProperties>
</file>